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comments/comment1.xml" ContentType="application/vnd.openxmlformats-officedocument.presentationml.comment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4" r:id="rId3"/>
  </p:sldMasterIdLst>
  <p:notesMasterIdLst>
    <p:notesMasterId r:id="rId8"/>
  </p:notesMasterIdLst>
  <p:handoutMasterIdLst>
    <p:handoutMasterId r:id="rId26"/>
  </p:handoutMasterIdLst>
  <p:sldIdLst>
    <p:sldId id="1707" r:id="rId4"/>
    <p:sldId id="1715" r:id="rId5"/>
    <p:sldId id="1708" r:id="rId6"/>
    <p:sldId id="1810" r:id="rId7"/>
    <p:sldId id="1835" r:id="rId9"/>
    <p:sldId id="1576" r:id="rId10"/>
    <p:sldId id="1888" r:id="rId11"/>
    <p:sldId id="1887" r:id="rId12"/>
    <p:sldId id="1889" r:id="rId13"/>
    <p:sldId id="1716" r:id="rId14"/>
    <p:sldId id="1859" r:id="rId15"/>
    <p:sldId id="1717" r:id="rId16"/>
    <p:sldId id="1773" r:id="rId17"/>
    <p:sldId id="1880" r:id="rId18"/>
    <p:sldId id="1909" r:id="rId19"/>
    <p:sldId id="1908" r:id="rId20"/>
    <p:sldId id="1718" r:id="rId21"/>
    <p:sldId id="1910" r:id="rId22"/>
    <p:sldId id="1911" r:id="rId23"/>
    <p:sldId id="1903" r:id="rId24"/>
    <p:sldId id="1713" r:id="rId25"/>
  </p:sldIdLst>
  <p:sldSz cx="12192000" cy="6858000"/>
  <p:notesSz cx="6858000" cy="9144000"/>
  <p:custDataLst>
    <p:tags r:id="rId3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istrator" initials="A" lastIdx="7" clrIdx="0"/>
  <p:cmAuthor id="2" name="扬照" initials="扬" lastIdx="1" clrIdx="1"/>
  <p:cmAuthor id="3" name="cjj" initials="c" lastIdx="3" clrIdx="2"/>
  <p:cmAuthor id="4" name="Tam Bruce" initials="TB" lastIdx="9" clrIdx="3"/>
  <p:cmAuthor id="5" name="teddyding" initials="t" lastIdx="5" clrIdx="4"/>
  <p:cmAuthor id="575113616" name="Teddy-丁度树" initials="T" lastIdx="4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0B7BA"/>
    <a:srgbClr val="FF9700"/>
    <a:srgbClr val="FFFFFF"/>
    <a:srgbClr val="012FA7"/>
    <a:srgbClr val="636365"/>
    <a:srgbClr val="616163"/>
    <a:srgbClr val="5F5F5F"/>
    <a:srgbClr val="686868"/>
    <a:srgbClr val="E0E0E0"/>
    <a:srgbClr val="C5E0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howGuides="1">
      <p:cViewPr varScale="1">
        <p:scale>
          <a:sx n="105" d="100"/>
          <a:sy n="105" d="100"/>
        </p:scale>
        <p:origin x="798" y="1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1" Type="http://schemas.openxmlformats.org/officeDocument/2006/relationships/tags" Target="tags/tag53.xml"/><Relationship Id="rId30" Type="http://schemas.openxmlformats.org/officeDocument/2006/relationships/commentAuthors" Target="commentAuthors.xml"/><Relationship Id="rId3" Type="http://schemas.openxmlformats.org/officeDocument/2006/relationships/slideMaster" Target="slideMasters/slideMaster2.xml"/><Relationship Id="rId29" Type="http://schemas.openxmlformats.org/officeDocument/2006/relationships/tableStyles" Target="tableStyles.xml"/><Relationship Id="rId28" Type="http://schemas.openxmlformats.org/officeDocument/2006/relationships/viewProps" Target="viewProps.xml"/><Relationship Id="rId27" Type="http://schemas.openxmlformats.org/officeDocument/2006/relationships/presProps" Target="presProps.xml"/><Relationship Id="rId26" Type="http://schemas.openxmlformats.org/officeDocument/2006/relationships/handoutMaster" Target="handoutMasters/handoutMaster1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575113616" dt="2024-11-06T11:57:19.203" idx="1">
    <p:pos x="10" y="10"/>
    <p:text>1. T507:4核A55的图片，改为4核A53；
2. T113的图片改为3588；</p:tex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1BBF7C-B285-41D5-B5F2-B122D3E4379D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3AAD04-95B1-4CD5-82C7-6B6C8414E48A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89A4D8-C655-4CB2-AC87-CE159BCF3FA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med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856" y="365125"/>
            <a:ext cx="10516454" cy="132556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856" y="1681163"/>
            <a:ext cx="5158205" cy="823911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2235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199765" indent="0">
              <a:buNone/>
              <a:defRPr sz="1600" b="1"/>
            </a:lvl8pPr>
            <a:lvl9pPr marL="3658235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856" y="2505076"/>
            <a:ext cx="5158205" cy="3684589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701" y="1681163"/>
            <a:ext cx="5183609" cy="823911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2235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199765" indent="0">
              <a:buNone/>
              <a:defRPr sz="1600" b="1"/>
            </a:lvl8pPr>
            <a:lvl9pPr marL="3658235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701" y="2505076"/>
            <a:ext cx="5183609" cy="3684589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</a:fld>
            <a:endParaRPr lang="en-US" dirty="0"/>
          </a:p>
        </p:txBody>
      </p:sp>
    </p:spTree>
  </p:cSld>
  <p:clrMapOvr>
    <a:masterClrMapping/>
  </p:clrMapOvr>
  <p:transition spd="med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</a:fld>
            <a:endParaRPr lang="en-US" dirty="0"/>
          </a:p>
        </p:txBody>
      </p:sp>
    </p:spTree>
  </p:cSld>
  <p:clrMapOvr>
    <a:masterClrMapping/>
  </p:clrMapOvr>
  <p:transition spd="med">
    <p:push dir="u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</a:fld>
            <a:endParaRPr lang="en-US" dirty="0"/>
          </a:p>
        </p:txBody>
      </p:sp>
    </p:spTree>
  </p:cSld>
  <p:clrMapOvr>
    <a:masterClrMapping/>
  </p:clrMapOvr>
  <p:transition spd="med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857" y="457200"/>
            <a:ext cx="3932556" cy="160020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609" y="987427"/>
            <a:ext cx="6172701" cy="4873626"/>
          </a:xfrm>
        </p:spPr>
        <p:txBody>
          <a:bodyPr/>
          <a:lstStyle>
            <a:lvl1pPr>
              <a:defRPr sz="3200"/>
            </a:lvl1pPr>
            <a:lvl2pPr>
              <a:defRPr sz="2795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857" y="2057401"/>
            <a:ext cx="3932556" cy="381158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2235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199765" indent="0">
              <a:buNone/>
              <a:defRPr sz="1000"/>
            </a:lvl8pPr>
            <a:lvl9pPr marL="3658235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</a:fld>
            <a:endParaRPr lang="en-US" dirty="0"/>
          </a:p>
        </p:txBody>
      </p:sp>
    </p:spTree>
  </p:cSld>
  <p:clrMapOvr>
    <a:masterClrMapping/>
  </p:clrMapOvr>
  <p:transition spd="med">
    <p:push dir="u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857" y="457200"/>
            <a:ext cx="3932556" cy="160020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609" y="987427"/>
            <a:ext cx="6172701" cy="4873626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795"/>
            </a:lvl2pPr>
            <a:lvl3pPr marL="914400" indent="0">
              <a:buNone/>
              <a:defRPr sz="2400"/>
            </a:lvl3pPr>
            <a:lvl4pPr marL="1372235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199765" indent="0">
              <a:buNone/>
              <a:defRPr sz="2000"/>
            </a:lvl8pPr>
            <a:lvl9pPr marL="3658235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857" y="2057401"/>
            <a:ext cx="3932556" cy="381158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2235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199765" indent="0">
              <a:buNone/>
              <a:defRPr sz="1000"/>
            </a:lvl8pPr>
            <a:lvl9pPr marL="3658235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</a:fld>
            <a:endParaRPr lang="en-US" dirty="0"/>
          </a:p>
        </p:txBody>
      </p:sp>
    </p:spTree>
  </p:cSld>
  <p:clrMapOvr>
    <a:masterClrMapping/>
  </p:clrMapOvr>
  <p:transition spd="med">
    <p:push dir="u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</a:fld>
            <a:endParaRPr lang="en-US" dirty="0"/>
          </a:p>
        </p:txBody>
      </p:sp>
    </p:spTree>
  </p:cSld>
  <p:clrMapOvr>
    <a:masterClrMapping/>
  </p:clrMapOvr>
  <p:transition spd="med">
    <p:push dir="u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5608" y="365125"/>
            <a:ext cx="2629113" cy="581184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68" y="365125"/>
            <a:ext cx="7734928" cy="581184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</a:fld>
            <a:endParaRPr lang="en-US" dirty="0"/>
          </a:p>
        </p:txBody>
      </p:sp>
    </p:spTree>
  </p:cSld>
  <p:clrMapOvr>
    <a:masterClrMapping/>
  </p:clrMapOvr>
  <p:transition spd="med">
    <p:push dir="u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med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 userDrawn="1"/>
        </p:nvGrpSpPr>
        <p:grpSpPr>
          <a:xfrm>
            <a:off x="0" y="0"/>
            <a:ext cx="12193270" cy="6859270"/>
            <a:chOff x="0" y="0"/>
            <a:chExt cx="19202" cy="10802"/>
          </a:xfrm>
        </p:grpSpPr>
        <p:pic>
          <p:nvPicPr>
            <p:cNvPr id="10" name="图片 9" descr="千库网_简约动感线条蓝色渐变商务科技活动banner背景_背景编号6196190"/>
            <p:cNvPicPr>
              <a:picLocks noChangeAspect="1"/>
            </p:cNvPicPr>
            <p:nvPr userDrawn="1"/>
          </p:nvPicPr>
          <p:blipFill>
            <a:blip r:embed="rId2"/>
            <a:srcRect l="7679" r="7679"/>
            <a:stretch>
              <a:fillRect/>
            </a:stretch>
          </p:blipFill>
          <p:spPr>
            <a:xfrm>
              <a:off x="0" y="0"/>
              <a:ext cx="19200" cy="10801"/>
            </a:xfrm>
            <a:prstGeom prst="rect">
              <a:avLst/>
            </a:prstGeom>
          </p:spPr>
        </p:pic>
        <p:grpSp>
          <p:nvGrpSpPr>
            <p:cNvPr id="12" name="组合 11"/>
            <p:cNvGrpSpPr/>
            <p:nvPr userDrawn="1"/>
          </p:nvGrpSpPr>
          <p:grpSpPr>
            <a:xfrm>
              <a:off x="0" y="0"/>
              <a:ext cx="19202" cy="10802"/>
              <a:chOff x="2" y="-1600"/>
              <a:chExt cx="19202" cy="10802"/>
            </a:xfrm>
          </p:grpSpPr>
          <p:sp>
            <p:nvSpPr>
              <p:cNvPr id="13" name="矩形 12"/>
              <p:cNvSpPr/>
              <p:nvPr userDrawn="1"/>
            </p:nvSpPr>
            <p:spPr>
              <a:xfrm>
                <a:off x="2" y="-1600"/>
                <a:ext cx="19202" cy="10802"/>
              </a:xfrm>
              <a:prstGeom prst="rect">
                <a:avLst/>
              </a:prstGeom>
              <a:solidFill>
                <a:schemeClr val="tx1">
                  <a:lumMod val="95000"/>
                  <a:lumOff val="5000"/>
                  <a:alpha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pic>
            <p:nvPicPr>
              <p:cNvPr id="14" name="图片 13" descr="创龙logo（白色PNG）"/>
              <p:cNvPicPr>
                <a:picLocks noChangeAspect="1"/>
              </p:cNvPicPr>
              <p:nvPr userDrawn="1"/>
            </p:nvPicPr>
            <p:blipFill>
              <a:blip r:embed="rId3"/>
              <a:stretch>
                <a:fillRect/>
              </a:stretch>
            </p:blipFill>
            <p:spPr>
              <a:xfrm>
                <a:off x="16611" y="-1529"/>
                <a:ext cx="2112" cy="1249"/>
              </a:xfrm>
              <a:prstGeom prst="rect">
                <a:avLst/>
              </a:prstGeom>
            </p:spPr>
          </p:pic>
        </p:grpSp>
      </p:grpSp>
      <p:sp>
        <p:nvSpPr>
          <p:cNvPr id="11" name="文本占位符 10"/>
          <p:cNvSpPr>
            <a:spLocks noGrp="1"/>
          </p:cNvSpPr>
          <p:nvPr>
            <p:ph type="body" sz="quarter" idx="10" hasCustomPrompt="1"/>
          </p:nvPr>
        </p:nvSpPr>
        <p:spPr>
          <a:xfrm>
            <a:off x="766445" y="202247"/>
            <a:ext cx="4994275" cy="4781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zh-CN" altLang="en-US" sz="2800" b="1" dirty="0" smtClean="0">
                <a:solidFill>
                  <a:srgbClr val="1757A7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2" name="矩形 1"/>
          <p:cNvSpPr/>
          <p:nvPr userDrawn="1"/>
        </p:nvSpPr>
        <p:spPr>
          <a:xfrm>
            <a:off x="313055" y="217805"/>
            <a:ext cx="295910" cy="295910"/>
          </a:xfrm>
          <a:prstGeom prst="rect">
            <a:avLst/>
          </a:prstGeom>
          <a:solidFill>
            <a:srgbClr val="1757A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aseline="-25000" dirty="0"/>
          </a:p>
        </p:txBody>
      </p:sp>
      <p:sp>
        <p:nvSpPr>
          <p:cNvPr id="3" name="矩形 2"/>
          <p:cNvSpPr/>
          <p:nvPr userDrawn="1"/>
        </p:nvSpPr>
        <p:spPr>
          <a:xfrm>
            <a:off x="391795" y="293370"/>
            <a:ext cx="295910" cy="295910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2180D0"/>
              </a:solidFill>
            </a:endParaRPr>
          </a:p>
        </p:txBody>
      </p:sp>
    </p:spTree>
  </p:cSld>
  <p:clrMapOvr>
    <a:masterClrMapping/>
  </p:clrMapOvr>
  <p:transition spd="med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目录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矩形: 圆角 2"/>
          <p:cNvSpPr/>
          <p:nvPr userDrawn="1"/>
        </p:nvSpPr>
        <p:spPr>
          <a:xfrm>
            <a:off x="128337" y="400853"/>
            <a:ext cx="11935326" cy="6056294"/>
          </a:xfrm>
          <a:prstGeom prst="roundRect">
            <a:avLst>
              <a:gd name="adj" fmla="val 5673"/>
            </a:avLst>
          </a:prstGeom>
          <a:solidFill>
            <a:srgbClr val="1857A7">
              <a:alpha val="14902"/>
            </a:srgb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5" name="组合 4"/>
          <p:cNvGrpSpPr/>
          <p:nvPr userDrawn="1"/>
        </p:nvGrpSpPr>
        <p:grpSpPr>
          <a:xfrm>
            <a:off x="6274965" y="650567"/>
            <a:ext cx="3743090" cy="1015663"/>
            <a:chOff x="6274965" y="650567"/>
            <a:chExt cx="3743090" cy="1015663"/>
          </a:xfrm>
        </p:grpSpPr>
        <p:sp>
          <p:nvSpPr>
            <p:cNvPr id="6" name="文本框 5"/>
            <p:cNvSpPr txBox="1"/>
            <p:nvPr/>
          </p:nvSpPr>
          <p:spPr>
            <a:xfrm>
              <a:off x="6274965" y="650567"/>
              <a:ext cx="2089909" cy="1015663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 fontAlgn="auto">
                <a:lnSpc>
                  <a:spcPct val="100000"/>
                </a:lnSpc>
              </a:pPr>
              <a:r>
                <a:rPr lang="zh-CN" altLang="en-US" sz="6000" b="1" dirty="0">
                  <a:solidFill>
                    <a:schemeClr val="bg1"/>
                  </a:solidFill>
                  <a:cs typeface="+mn-ea"/>
                  <a:sym typeface="+mn-lt"/>
                </a:rPr>
                <a:t>目录</a:t>
              </a:r>
              <a:endParaRPr lang="en-US" altLang="zh-CN" sz="60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 rotWithShape="1">
            <a:blip r:embed="rId3"/>
            <a:srcRect l="8360" r="31164" b="33463"/>
            <a:stretch>
              <a:fillRect/>
            </a:stretch>
          </p:blipFill>
          <p:spPr>
            <a:xfrm>
              <a:off x="8181974" y="964416"/>
              <a:ext cx="1836081" cy="571957"/>
            </a:xfrm>
            <a:prstGeom prst="rect">
              <a:avLst/>
            </a:prstGeom>
          </p:spPr>
        </p:pic>
      </p:grpSp>
    </p:spTree>
  </p:cSld>
  <p:clrMapOvr>
    <a:masterClrMapping/>
  </p:clrMapOvr>
  <p:transition spd="med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D9D2694E-F478-4DB4-809D-F9231E26BE9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4D13E52-9858-4FA0-B686-0725B70CC89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med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/>
          <p:cNvGrpSpPr/>
          <p:nvPr/>
        </p:nvGrpSpPr>
        <p:grpSpPr>
          <a:xfrm>
            <a:off x="0" y="2182205"/>
            <a:ext cx="3511363" cy="2822249"/>
            <a:chOff x="0" y="2101768"/>
            <a:chExt cx="3675122" cy="2953871"/>
          </a:xfrm>
        </p:grpSpPr>
        <p:sp>
          <p:nvSpPr>
            <p:cNvPr id="21" name="Freeform 113"/>
            <p:cNvSpPr/>
            <p:nvPr userDrawn="1"/>
          </p:nvSpPr>
          <p:spPr bwMode="auto">
            <a:xfrm>
              <a:off x="1044635" y="2103356"/>
              <a:ext cx="1279525" cy="1279525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806 w 806"/>
                <a:gd name="T5" fmla="*/ 0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806" y="0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rgbClr val="F4879C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 sz="2400"/>
            </a:p>
          </p:txBody>
        </p:sp>
        <p:sp>
          <p:nvSpPr>
            <p:cNvPr id="22" name="Freeform 115"/>
            <p:cNvSpPr/>
            <p:nvPr userDrawn="1"/>
          </p:nvSpPr>
          <p:spPr bwMode="auto">
            <a:xfrm>
              <a:off x="2395597" y="2103356"/>
              <a:ext cx="1279525" cy="1279525"/>
            </a:xfrm>
            <a:custGeom>
              <a:avLst/>
              <a:gdLst>
                <a:gd name="T0" fmla="*/ 806 w 806"/>
                <a:gd name="T1" fmla="*/ 806 h 806"/>
                <a:gd name="T2" fmla="*/ 0 w 806"/>
                <a:gd name="T3" fmla="*/ 0 h 806"/>
                <a:gd name="T4" fmla="*/ 0 w 806"/>
                <a:gd name="T5" fmla="*/ 806 h 806"/>
                <a:gd name="T6" fmla="*/ 806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806"/>
                  </a:moveTo>
                  <a:lnTo>
                    <a:pt x="0" y="0"/>
                  </a:lnTo>
                  <a:lnTo>
                    <a:pt x="0" y="806"/>
                  </a:lnTo>
                  <a:lnTo>
                    <a:pt x="806" y="806"/>
                  </a:lnTo>
                  <a:close/>
                </a:path>
              </a:pathLst>
            </a:custGeom>
            <a:solidFill>
              <a:srgbClr val="B81A4D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 sz="2400"/>
            </a:p>
          </p:txBody>
        </p:sp>
        <p:sp>
          <p:nvSpPr>
            <p:cNvPr id="23" name="Freeform 117"/>
            <p:cNvSpPr/>
            <p:nvPr userDrawn="1"/>
          </p:nvSpPr>
          <p:spPr bwMode="auto">
            <a:xfrm>
              <a:off x="2395597" y="3455906"/>
              <a:ext cx="1279525" cy="1281113"/>
            </a:xfrm>
            <a:custGeom>
              <a:avLst/>
              <a:gdLst>
                <a:gd name="T0" fmla="*/ 0 w 806"/>
                <a:gd name="T1" fmla="*/ 807 h 807"/>
                <a:gd name="T2" fmla="*/ 806 w 806"/>
                <a:gd name="T3" fmla="*/ 0 h 807"/>
                <a:gd name="T4" fmla="*/ 0 w 806"/>
                <a:gd name="T5" fmla="*/ 0 h 807"/>
                <a:gd name="T6" fmla="*/ 0 w 806"/>
                <a:gd name="T7" fmla="*/ 80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807"/>
                  </a:moveTo>
                  <a:lnTo>
                    <a:pt x="806" y="0"/>
                  </a:lnTo>
                  <a:lnTo>
                    <a:pt x="0" y="0"/>
                  </a:lnTo>
                  <a:lnTo>
                    <a:pt x="0" y="807"/>
                  </a:lnTo>
                  <a:close/>
                </a:path>
              </a:pathLst>
            </a:custGeom>
            <a:solidFill>
              <a:srgbClr val="BDA8D1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 sz="2400"/>
            </a:p>
          </p:txBody>
        </p:sp>
        <p:sp>
          <p:nvSpPr>
            <p:cNvPr id="24" name="Freeform 119"/>
            <p:cNvSpPr/>
            <p:nvPr userDrawn="1"/>
          </p:nvSpPr>
          <p:spPr bwMode="auto">
            <a:xfrm>
              <a:off x="1044635" y="3457493"/>
              <a:ext cx="1279525" cy="1279525"/>
            </a:xfrm>
            <a:custGeom>
              <a:avLst/>
              <a:gdLst>
                <a:gd name="T0" fmla="*/ 0 w 806"/>
                <a:gd name="T1" fmla="*/ 806 h 806"/>
                <a:gd name="T2" fmla="*/ 806 w 806"/>
                <a:gd name="T3" fmla="*/ 0 h 806"/>
                <a:gd name="T4" fmla="*/ 806 w 806"/>
                <a:gd name="T5" fmla="*/ 806 h 806"/>
                <a:gd name="T6" fmla="*/ 0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0" y="806"/>
                  </a:moveTo>
                  <a:lnTo>
                    <a:pt x="806" y="0"/>
                  </a:lnTo>
                  <a:lnTo>
                    <a:pt x="806" y="806"/>
                  </a:lnTo>
                  <a:lnTo>
                    <a:pt x="0" y="806"/>
                  </a:lnTo>
                  <a:close/>
                </a:path>
              </a:pathLst>
            </a:custGeom>
            <a:solidFill>
              <a:srgbClr val="6C4C8B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 sz="2400"/>
            </a:p>
          </p:txBody>
        </p:sp>
        <p:pic>
          <p:nvPicPr>
            <p:cNvPr id="25" name="그림 24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8100000" flipH="1">
              <a:off x="2660656" y="3169150"/>
              <a:ext cx="395560" cy="1096463"/>
            </a:xfrm>
            <a:prstGeom prst="rect">
              <a:avLst/>
            </a:prstGeom>
          </p:spPr>
        </p:pic>
        <p:sp>
          <p:nvSpPr>
            <p:cNvPr id="26" name="Freeform 118"/>
            <p:cNvSpPr/>
            <p:nvPr userDrawn="1"/>
          </p:nvSpPr>
          <p:spPr bwMode="auto">
            <a:xfrm>
              <a:off x="2395597" y="3455906"/>
              <a:ext cx="1279525" cy="1281113"/>
            </a:xfrm>
            <a:custGeom>
              <a:avLst/>
              <a:gdLst>
                <a:gd name="T0" fmla="*/ 0 w 806"/>
                <a:gd name="T1" fmla="*/ 0 h 807"/>
                <a:gd name="T2" fmla="*/ 806 w 806"/>
                <a:gd name="T3" fmla="*/ 807 h 807"/>
                <a:gd name="T4" fmla="*/ 0 w 806"/>
                <a:gd name="T5" fmla="*/ 807 h 807"/>
                <a:gd name="T6" fmla="*/ 0 w 806"/>
                <a:gd name="T7" fmla="*/ 0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7">
                  <a:moveTo>
                    <a:pt x="0" y="0"/>
                  </a:moveTo>
                  <a:lnTo>
                    <a:pt x="806" y="807"/>
                  </a:lnTo>
                  <a:lnTo>
                    <a:pt x="0" y="8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A8D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 sz="2400"/>
            </a:p>
          </p:txBody>
        </p:sp>
        <p:pic>
          <p:nvPicPr>
            <p:cNvPr id="27" name="그림 26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500000" flipH="1" flipV="1">
              <a:off x="2646061" y="2669288"/>
              <a:ext cx="449020" cy="1096463"/>
            </a:xfrm>
            <a:prstGeom prst="rect">
              <a:avLst/>
            </a:prstGeom>
          </p:spPr>
        </p:pic>
        <p:sp>
          <p:nvSpPr>
            <p:cNvPr id="28" name="Freeform 116"/>
            <p:cNvSpPr/>
            <p:nvPr userDrawn="1"/>
          </p:nvSpPr>
          <p:spPr bwMode="auto">
            <a:xfrm>
              <a:off x="2395597" y="2103356"/>
              <a:ext cx="1279525" cy="1279525"/>
            </a:xfrm>
            <a:custGeom>
              <a:avLst/>
              <a:gdLst>
                <a:gd name="T0" fmla="*/ 0 w 806"/>
                <a:gd name="T1" fmla="*/ 806 h 806"/>
                <a:gd name="T2" fmla="*/ 806 w 806"/>
                <a:gd name="T3" fmla="*/ 0 h 806"/>
                <a:gd name="T4" fmla="*/ 0 w 806"/>
                <a:gd name="T5" fmla="*/ 0 h 806"/>
                <a:gd name="T6" fmla="*/ 0 w 806"/>
                <a:gd name="T7" fmla="*/ 80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0" y="806"/>
                  </a:moveTo>
                  <a:lnTo>
                    <a:pt x="806" y="0"/>
                  </a:lnTo>
                  <a:lnTo>
                    <a:pt x="0" y="0"/>
                  </a:lnTo>
                  <a:lnTo>
                    <a:pt x="0" y="806"/>
                  </a:lnTo>
                  <a:close/>
                </a:path>
              </a:pathLst>
            </a:custGeom>
            <a:solidFill>
              <a:srgbClr val="B81A4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 sz="2400"/>
            </a:p>
          </p:txBody>
        </p:sp>
        <p:sp>
          <p:nvSpPr>
            <p:cNvPr id="29" name="Freeform 13"/>
            <p:cNvSpPr/>
            <p:nvPr userDrawn="1"/>
          </p:nvSpPr>
          <p:spPr bwMode="auto">
            <a:xfrm>
              <a:off x="0" y="2101768"/>
              <a:ext cx="1589739" cy="1281113"/>
            </a:xfrm>
            <a:custGeom>
              <a:avLst/>
              <a:gdLst/>
              <a:ahLst/>
              <a:cxnLst/>
              <a:rect l="l" t="t" r="r" b="b"/>
              <a:pathLst>
                <a:path w="1589739" h="1281113">
                  <a:moveTo>
                    <a:pt x="0" y="0"/>
                  </a:moveTo>
                  <a:lnTo>
                    <a:pt x="949977" y="0"/>
                  </a:lnTo>
                  <a:lnTo>
                    <a:pt x="1589739" y="639763"/>
                  </a:lnTo>
                  <a:lnTo>
                    <a:pt x="949977" y="1281113"/>
                  </a:lnTo>
                  <a:lnTo>
                    <a:pt x="0" y="1281113"/>
                  </a:lnTo>
                  <a:close/>
                </a:path>
              </a:pathLst>
            </a:custGeom>
            <a:solidFill>
              <a:srgbClr val="F4879C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lvl="0"/>
              <a:endParaRPr lang="ko-KR" altLang="en-US" sz="2400"/>
            </a:p>
          </p:txBody>
        </p:sp>
        <p:sp>
          <p:nvSpPr>
            <p:cNvPr id="30" name="Freeform 13"/>
            <p:cNvSpPr/>
            <p:nvPr userDrawn="1"/>
          </p:nvSpPr>
          <p:spPr bwMode="auto">
            <a:xfrm>
              <a:off x="0" y="3457493"/>
              <a:ext cx="1589739" cy="1281113"/>
            </a:xfrm>
            <a:custGeom>
              <a:avLst/>
              <a:gdLst/>
              <a:ahLst/>
              <a:cxnLst/>
              <a:rect l="l" t="t" r="r" b="b"/>
              <a:pathLst>
                <a:path w="1589739" h="1281113">
                  <a:moveTo>
                    <a:pt x="0" y="0"/>
                  </a:moveTo>
                  <a:lnTo>
                    <a:pt x="949977" y="0"/>
                  </a:lnTo>
                  <a:lnTo>
                    <a:pt x="1589739" y="639763"/>
                  </a:lnTo>
                  <a:lnTo>
                    <a:pt x="949977" y="1281113"/>
                  </a:lnTo>
                  <a:lnTo>
                    <a:pt x="0" y="1281113"/>
                  </a:lnTo>
                  <a:close/>
                </a:path>
              </a:pathLst>
            </a:custGeom>
            <a:solidFill>
              <a:srgbClr val="6C4C8B">
                <a:alpha val="2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lvl="0"/>
              <a:endParaRPr lang="ko-KR" altLang="en-US" sz="2400"/>
            </a:p>
          </p:txBody>
        </p:sp>
        <p:pic>
          <p:nvPicPr>
            <p:cNvPr id="31" name="그림 30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8100000" flipV="1">
              <a:off x="1629830" y="3959176"/>
              <a:ext cx="449020" cy="1096463"/>
            </a:xfrm>
            <a:prstGeom prst="rect">
              <a:avLst/>
            </a:prstGeom>
          </p:spPr>
        </p:pic>
        <p:sp>
          <p:nvSpPr>
            <p:cNvPr id="32" name="Freeform 120"/>
            <p:cNvSpPr/>
            <p:nvPr userDrawn="1"/>
          </p:nvSpPr>
          <p:spPr bwMode="auto">
            <a:xfrm>
              <a:off x="1043047" y="3455906"/>
              <a:ext cx="1281113" cy="1281113"/>
            </a:xfrm>
            <a:custGeom>
              <a:avLst/>
              <a:gdLst>
                <a:gd name="T0" fmla="*/ 807 w 807"/>
                <a:gd name="T1" fmla="*/ 807 h 807"/>
                <a:gd name="T2" fmla="*/ 0 w 807"/>
                <a:gd name="T3" fmla="*/ 0 h 807"/>
                <a:gd name="T4" fmla="*/ 807 w 807"/>
                <a:gd name="T5" fmla="*/ 0 h 807"/>
                <a:gd name="T6" fmla="*/ 807 w 807"/>
                <a:gd name="T7" fmla="*/ 807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7" h="807">
                  <a:moveTo>
                    <a:pt x="807" y="807"/>
                  </a:moveTo>
                  <a:lnTo>
                    <a:pt x="0" y="0"/>
                  </a:lnTo>
                  <a:lnTo>
                    <a:pt x="807" y="0"/>
                  </a:lnTo>
                  <a:lnTo>
                    <a:pt x="807" y="807"/>
                  </a:lnTo>
                  <a:close/>
                </a:path>
              </a:pathLst>
            </a:custGeom>
            <a:solidFill>
              <a:srgbClr val="6C4C8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 sz="2400"/>
            </a:p>
          </p:txBody>
        </p:sp>
        <p:pic>
          <p:nvPicPr>
            <p:cNvPr id="33" name="그림 32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500000">
              <a:off x="1604074" y="1843003"/>
              <a:ext cx="449020" cy="1096463"/>
            </a:xfrm>
            <a:prstGeom prst="rect">
              <a:avLst/>
            </a:prstGeom>
          </p:spPr>
        </p:pic>
        <p:sp>
          <p:nvSpPr>
            <p:cNvPr id="34" name="Freeform 114"/>
            <p:cNvSpPr/>
            <p:nvPr userDrawn="1"/>
          </p:nvSpPr>
          <p:spPr bwMode="auto">
            <a:xfrm>
              <a:off x="1044635" y="2103356"/>
              <a:ext cx="1279525" cy="1279525"/>
            </a:xfrm>
            <a:custGeom>
              <a:avLst/>
              <a:gdLst>
                <a:gd name="T0" fmla="*/ 806 w 806"/>
                <a:gd name="T1" fmla="*/ 0 h 806"/>
                <a:gd name="T2" fmla="*/ 0 w 806"/>
                <a:gd name="T3" fmla="*/ 806 h 806"/>
                <a:gd name="T4" fmla="*/ 806 w 806"/>
                <a:gd name="T5" fmla="*/ 806 h 806"/>
                <a:gd name="T6" fmla="*/ 806 w 806"/>
                <a:gd name="T7" fmla="*/ 0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6" h="806">
                  <a:moveTo>
                    <a:pt x="806" y="0"/>
                  </a:moveTo>
                  <a:lnTo>
                    <a:pt x="0" y="806"/>
                  </a:lnTo>
                  <a:lnTo>
                    <a:pt x="806" y="806"/>
                  </a:lnTo>
                  <a:lnTo>
                    <a:pt x="806" y="0"/>
                  </a:lnTo>
                  <a:close/>
                </a:path>
              </a:pathLst>
            </a:custGeom>
            <a:solidFill>
              <a:srgbClr val="F4879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 sz="2400"/>
            </a:p>
          </p:txBody>
        </p:sp>
      </p:grpSp>
      <p:sp>
        <p:nvSpPr>
          <p:cNvPr id="10" name="텍스트 개체 틀 3"/>
          <p:cNvSpPr>
            <a:spLocks noGrp="1"/>
          </p:cNvSpPr>
          <p:nvPr>
            <p:ph type="body" sz="quarter" idx="10" hasCustomPrompt="1"/>
          </p:nvPr>
        </p:nvSpPr>
        <p:spPr>
          <a:xfrm>
            <a:off x="4175787" y="3187726"/>
            <a:ext cx="6837480" cy="516317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3735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altLang="ko-KR"/>
              <a:t>Contents title</a:t>
            </a:r>
            <a:endParaRPr lang="ko-KR" altLang="en-US"/>
          </a:p>
        </p:txBody>
      </p:sp>
      <p:sp>
        <p:nvSpPr>
          <p:cNvPr id="11" name="텍스트 개체 틀 3"/>
          <p:cNvSpPr>
            <a:spLocks noGrp="1"/>
          </p:cNvSpPr>
          <p:nvPr>
            <p:ph type="body" sz="quarter" idx="11" hasCustomPrompt="1"/>
          </p:nvPr>
        </p:nvSpPr>
        <p:spPr>
          <a:xfrm>
            <a:off x="4175787" y="3733532"/>
            <a:ext cx="6837480" cy="405849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2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altLang="ko-KR"/>
              <a:t>Contents sub title</a:t>
            </a:r>
            <a:endParaRPr lang="ko-KR" altLang="en-US"/>
          </a:p>
        </p:txBody>
      </p:sp>
      <p:sp>
        <p:nvSpPr>
          <p:cNvPr id="12" name="텍스트 개체 틀 3"/>
          <p:cNvSpPr>
            <a:spLocks noGrp="1"/>
          </p:cNvSpPr>
          <p:nvPr>
            <p:ph type="body" sz="quarter" idx="12" hasCustomPrompt="1"/>
          </p:nvPr>
        </p:nvSpPr>
        <p:spPr>
          <a:xfrm>
            <a:off x="4175788" y="2130268"/>
            <a:ext cx="4710585" cy="94444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64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altLang="ko-KR"/>
              <a:t>01</a:t>
            </a:r>
            <a:endParaRPr lang="ko-KR" altLang="en-US"/>
          </a:p>
        </p:txBody>
      </p:sp>
    </p:spTree>
  </p:cSld>
  <p:clrMapOvr>
    <a:masterClrMapping/>
  </p:clrMapOvr>
  <p:transition spd="med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124" y="1122364"/>
            <a:ext cx="9144742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124" y="3602039"/>
            <a:ext cx="914474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2235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199765" indent="0" algn="ctr">
              <a:buNone/>
              <a:defRPr sz="1600"/>
            </a:lvl8pPr>
            <a:lvl9pPr marL="3658235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8DC55-D342-4E57-ADAC-C3A51611588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med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med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918" y="1709739"/>
            <a:ext cx="10516454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918" y="4589466"/>
            <a:ext cx="10516454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223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976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823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</a:fld>
            <a:endParaRPr lang="en-US" dirty="0"/>
          </a:p>
        </p:txBody>
      </p:sp>
    </p:spTree>
  </p:cSld>
  <p:clrMapOvr>
    <a:masterClrMapping/>
  </p:clrMapOvr>
  <p:transition spd="med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68" y="1825626"/>
            <a:ext cx="5182021" cy="4351339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701" y="1825626"/>
            <a:ext cx="5182021" cy="4351339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</a:fld>
            <a:endParaRPr lang="en-US" dirty="0"/>
          </a:p>
        </p:txBody>
      </p:sp>
    </p:spTree>
  </p:cSld>
  <p:clrMapOvr>
    <a:masterClrMapping/>
  </p:clrMapOvr>
  <p:transition spd="med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4.xml"/><Relationship Id="rId8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1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15.xml"/><Relationship Id="rId1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ransition spd="med">
    <p:push dir="u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68" y="365125"/>
            <a:ext cx="10516454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68" y="1825626"/>
            <a:ext cx="10516454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68" y="6356351"/>
            <a:ext cx="27434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928" y="6356351"/>
            <a:ext cx="411513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1299" y="6356351"/>
            <a:ext cx="27434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57" r:id="rId3"/>
    <p:sldLayoutId id="2147483658" r:id="rId4"/>
    <p:sldLayoutId id="2147483659" r:id="rId5"/>
    <p:sldLayoutId id="2147483660" r:id="rId6"/>
    <p:sldLayoutId id="2147483661" r:id="rId7"/>
    <p:sldLayoutId id="2147483662" r:id="rId8"/>
    <p:sldLayoutId id="2147483663" r:id="rId9"/>
    <p:sldLayoutId id="2147483664" r:id="rId10"/>
    <p:sldLayoutId id="2147483665" r:id="rId11"/>
    <p:sldLayoutId id="2147483666" r:id="rId12"/>
  </p:sldLayoutIdLst>
  <p:transition spd="med">
    <p:push dir="u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ct val="200000"/>
        </a:spcBef>
        <a:buFont typeface="Arial" panose="020B0604020202020204" pitchFamily="34" charset="0"/>
        <a:buChar char="•"/>
        <a:defRPr sz="2795" kern="1200">
          <a:solidFill>
            <a:schemeClr val="tx1"/>
          </a:solidFill>
          <a:latin typeface="+mn-lt"/>
          <a:ea typeface="+mn-ea"/>
          <a:cs typeface="+mn-cs"/>
        </a:defRPr>
      </a:lvl1pPr>
      <a:lvl2pPr marL="685165" indent="-228600" algn="l" defTabSz="914400" rtl="0" eaLnBrk="1" latinLnBrk="0" hangingPunct="1">
        <a:lnSpc>
          <a:spcPct val="90000"/>
        </a:lnSpc>
        <a:spcBef>
          <a:spcPct val="10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ct val="10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ct val="10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765" indent="-228600" algn="l" defTabSz="914400" rtl="0" eaLnBrk="1" latinLnBrk="0" hangingPunct="1">
        <a:lnSpc>
          <a:spcPct val="90000"/>
        </a:lnSpc>
        <a:spcBef>
          <a:spcPct val="10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ct val="10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ct val="10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365" indent="-228600" algn="l" defTabSz="914400" rtl="0" eaLnBrk="1" latinLnBrk="0" hangingPunct="1">
        <a:lnSpc>
          <a:spcPct val="90000"/>
        </a:lnSpc>
        <a:spcBef>
          <a:spcPct val="10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835" indent="-228600" algn="l" defTabSz="914400" rtl="0" eaLnBrk="1" latinLnBrk="0" hangingPunct="1">
        <a:lnSpc>
          <a:spcPct val="90000"/>
        </a:lnSpc>
        <a:spcBef>
          <a:spcPct val="10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235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765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235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6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24.jpeg"/><Relationship Id="rId4" Type="http://schemas.openxmlformats.org/officeDocument/2006/relationships/image" Target="../media/image23.png"/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19.xml"/><Relationship Id="rId1" Type="http://schemas.openxmlformats.org/officeDocument/2006/relationships/tags" Target="../tags/tag18.xml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tags" Target="../tags/tag27.xml"/><Relationship Id="rId8" Type="http://schemas.openxmlformats.org/officeDocument/2006/relationships/tags" Target="../tags/tag26.xml"/><Relationship Id="rId7" Type="http://schemas.openxmlformats.org/officeDocument/2006/relationships/tags" Target="../tags/tag25.xml"/><Relationship Id="rId6" Type="http://schemas.openxmlformats.org/officeDocument/2006/relationships/tags" Target="../tags/tag24.xml"/><Relationship Id="rId5" Type="http://schemas.openxmlformats.org/officeDocument/2006/relationships/tags" Target="../tags/tag23.xml"/><Relationship Id="rId4" Type="http://schemas.openxmlformats.org/officeDocument/2006/relationships/image" Target="../media/image28.png"/><Relationship Id="rId34" Type="http://schemas.openxmlformats.org/officeDocument/2006/relationships/slideLayout" Target="../slideLayouts/slideLayout2.xml"/><Relationship Id="rId33" Type="http://schemas.openxmlformats.org/officeDocument/2006/relationships/tags" Target="../tags/tag46.xml"/><Relationship Id="rId32" Type="http://schemas.openxmlformats.org/officeDocument/2006/relationships/tags" Target="../tags/tag45.xml"/><Relationship Id="rId31" Type="http://schemas.openxmlformats.org/officeDocument/2006/relationships/image" Target="../media/image32.png"/><Relationship Id="rId30" Type="http://schemas.openxmlformats.org/officeDocument/2006/relationships/tags" Target="../tags/tag44.xml"/><Relationship Id="rId3" Type="http://schemas.openxmlformats.org/officeDocument/2006/relationships/tags" Target="../tags/tag22.xml"/><Relationship Id="rId29" Type="http://schemas.openxmlformats.org/officeDocument/2006/relationships/tags" Target="../tags/tag43.xml"/><Relationship Id="rId28" Type="http://schemas.openxmlformats.org/officeDocument/2006/relationships/tags" Target="../tags/tag42.xml"/><Relationship Id="rId27" Type="http://schemas.openxmlformats.org/officeDocument/2006/relationships/tags" Target="../tags/tag41.xml"/><Relationship Id="rId26" Type="http://schemas.openxmlformats.org/officeDocument/2006/relationships/image" Target="../media/image31.png"/><Relationship Id="rId25" Type="http://schemas.openxmlformats.org/officeDocument/2006/relationships/tags" Target="../tags/tag40.xml"/><Relationship Id="rId24" Type="http://schemas.openxmlformats.org/officeDocument/2006/relationships/tags" Target="../tags/tag39.xml"/><Relationship Id="rId23" Type="http://schemas.openxmlformats.org/officeDocument/2006/relationships/tags" Target="../tags/tag38.xml"/><Relationship Id="rId22" Type="http://schemas.openxmlformats.org/officeDocument/2006/relationships/tags" Target="../tags/tag37.xml"/><Relationship Id="rId21" Type="http://schemas.openxmlformats.org/officeDocument/2006/relationships/image" Target="../media/image30.png"/><Relationship Id="rId20" Type="http://schemas.openxmlformats.org/officeDocument/2006/relationships/tags" Target="../tags/tag36.xml"/><Relationship Id="rId2" Type="http://schemas.openxmlformats.org/officeDocument/2006/relationships/tags" Target="../tags/tag21.xml"/><Relationship Id="rId19" Type="http://schemas.openxmlformats.org/officeDocument/2006/relationships/tags" Target="../tags/tag35.xml"/><Relationship Id="rId18" Type="http://schemas.openxmlformats.org/officeDocument/2006/relationships/tags" Target="../tags/tag34.xml"/><Relationship Id="rId17" Type="http://schemas.openxmlformats.org/officeDocument/2006/relationships/tags" Target="../tags/tag33.xml"/><Relationship Id="rId16" Type="http://schemas.openxmlformats.org/officeDocument/2006/relationships/tags" Target="../tags/tag32.xml"/><Relationship Id="rId15" Type="http://schemas.openxmlformats.org/officeDocument/2006/relationships/tags" Target="../tags/tag31.xml"/><Relationship Id="rId14" Type="http://schemas.openxmlformats.org/officeDocument/2006/relationships/image" Target="../media/image27.jpeg"/><Relationship Id="rId13" Type="http://schemas.openxmlformats.org/officeDocument/2006/relationships/tags" Target="../tags/tag30.xml"/><Relationship Id="rId12" Type="http://schemas.openxmlformats.org/officeDocument/2006/relationships/tags" Target="../tags/tag29.xml"/><Relationship Id="rId11" Type="http://schemas.openxmlformats.org/officeDocument/2006/relationships/image" Target="../media/image29.png"/><Relationship Id="rId10" Type="http://schemas.openxmlformats.org/officeDocument/2006/relationships/tags" Target="../tags/tag28.xml"/><Relationship Id="rId1" Type="http://schemas.openxmlformats.org/officeDocument/2006/relationships/tags" Target="../tags/tag2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1.png"/><Relationship Id="rId3" Type="http://schemas.openxmlformats.org/officeDocument/2006/relationships/tags" Target="../tags/tag48.xml"/><Relationship Id="rId2" Type="http://schemas.openxmlformats.org/officeDocument/2006/relationships/tags" Target="../tags/tag47.xml"/><Relationship Id="rId1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4.jpeg"/><Relationship Id="rId3" Type="http://schemas.openxmlformats.org/officeDocument/2006/relationships/image" Target="../media/image34.png"/><Relationship Id="rId2" Type="http://schemas.openxmlformats.org/officeDocument/2006/relationships/tags" Target="../tags/tag50.xml"/><Relationship Id="rId1" Type="http://schemas.openxmlformats.org/officeDocument/2006/relationships/tags" Target="../tags/tag49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9.xml"/><Relationship Id="rId8" Type="http://schemas.openxmlformats.org/officeDocument/2006/relationships/tags" Target="../tags/tag8.xml"/><Relationship Id="rId7" Type="http://schemas.openxmlformats.org/officeDocument/2006/relationships/tags" Target="../tags/tag7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7" Type="http://schemas.openxmlformats.org/officeDocument/2006/relationships/slideLayout" Target="../slideLayouts/slideLayout3.xml"/><Relationship Id="rId16" Type="http://schemas.openxmlformats.org/officeDocument/2006/relationships/tags" Target="../tags/tag16.xml"/><Relationship Id="rId15" Type="http://schemas.openxmlformats.org/officeDocument/2006/relationships/tags" Target="../tags/tag15.xml"/><Relationship Id="rId14" Type="http://schemas.openxmlformats.org/officeDocument/2006/relationships/tags" Target="../tags/tag14.xml"/><Relationship Id="rId13" Type="http://schemas.openxmlformats.org/officeDocument/2006/relationships/tags" Target="../tags/tag13.xml"/><Relationship Id="rId12" Type="http://schemas.openxmlformats.org/officeDocument/2006/relationships/tags" Target="../tags/tag12.xml"/><Relationship Id="rId11" Type="http://schemas.openxmlformats.org/officeDocument/2006/relationships/tags" Target="../tags/tag11.xml"/><Relationship Id="rId10" Type="http://schemas.openxmlformats.org/officeDocument/2006/relationships/tags" Target="../tags/tag10.xml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7.xml"/><Relationship Id="rId3" Type="http://schemas.openxmlformats.org/officeDocument/2006/relationships/image" Target="../media/image35.jpeg"/><Relationship Id="rId2" Type="http://schemas.openxmlformats.org/officeDocument/2006/relationships/tags" Target="../tags/tag52.xml"/><Relationship Id="rId1" Type="http://schemas.openxmlformats.org/officeDocument/2006/relationships/tags" Target="../tags/tag5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comments" Target="../comments/comment1.xml"/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9.jpe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2605887" y="3285138"/>
            <a:ext cx="6980222" cy="119888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丁度树</a:t>
            </a:r>
            <a:endParaRPr kumimoji="0" lang="zh-CN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创龙科技 </a:t>
            </a:r>
            <a:r>
              <a:rPr kumimoji="0" 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产品总监</a:t>
            </a:r>
            <a:endParaRPr kumimoji="0" lang="zh-CN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0" y="1420053"/>
            <a:ext cx="12192002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4800" b="1" noProof="0" dirty="0">
                <a:ln>
                  <a:noFill/>
                </a:ln>
                <a:solidFill>
                  <a:srgbClr val="FF97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异构多核处理器</a:t>
            </a:r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欧拉系统开发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及工业应用案例分享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-1" y="1759956"/>
            <a:ext cx="12192000" cy="1907071"/>
          </a:xfrm>
          <a:prstGeom prst="rect">
            <a:avLst/>
          </a:prstGeom>
          <a:effectLst/>
          <a:scene3d>
            <a:camera prst="orthographicFront"/>
            <a:lightRig rig="threePt" dir="t"/>
          </a:scene3d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800" b="1" kern="1200">
                <a:solidFill>
                  <a:schemeClr val="bg1"/>
                </a:solidFill>
                <a:effectLst>
                  <a:reflection blurRad="50800" stA="55000" endA="50" endPos="70000" dist="635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2-</a:t>
            </a:r>
            <a:r>
              <a:rPr kumimoji="0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FF97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异构多核</a:t>
            </a:r>
            <a:r>
              <a:rPr kumimoji="0" lang="en-US" altLang="zh-CN" sz="4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处理器的典型应用场景</a:t>
            </a:r>
            <a:endParaRPr kumimoji="0" lang="zh-CN" altLang="en-US" sz="44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</p:spTree>
  </p:cSld>
  <p:clrMapOvr>
    <a:masterClrMapping/>
  </p:clrMapOvr>
  <p:transition spd="med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766445" y="201930"/>
            <a:ext cx="9937115" cy="478155"/>
          </a:xfrm>
        </p:spPr>
        <p:txBody>
          <a:bodyPr wrap="square"/>
          <a:lstStyle/>
          <a:p>
            <a:r>
              <a:rPr dirty="0">
                <a:sym typeface="+mn-ea"/>
              </a:rPr>
              <a:t>异构多核处理器</a:t>
            </a:r>
            <a:r>
              <a:rPr lang="en-US" altLang="zh-CN">
                <a:sym typeface="+mn-ea"/>
              </a:rPr>
              <a:t>-</a:t>
            </a:r>
            <a:r>
              <a:rPr>
                <a:solidFill>
                  <a:srgbClr val="FF9700"/>
                </a:solidFill>
                <a:sym typeface="+mn-ea"/>
              </a:rPr>
              <a:t>应用场景</a:t>
            </a:r>
            <a:endParaRPr dirty="0">
              <a:solidFill>
                <a:srgbClr val="FF9700"/>
              </a:solidFill>
              <a:sym typeface="+mn-ea"/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908050" y="884555"/>
            <a:ext cx="10446385" cy="2697480"/>
            <a:chOff x="1430" y="1393"/>
            <a:chExt cx="16451" cy="4248"/>
          </a:xfrm>
        </p:grpSpPr>
        <p:grpSp>
          <p:nvGrpSpPr>
            <p:cNvPr id="21" name="组合 20"/>
            <p:cNvGrpSpPr/>
            <p:nvPr/>
          </p:nvGrpSpPr>
          <p:grpSpPr>
            <a:xfrm rot="0">
              <a:off x="1430" y="1400"/>
              <a:ext cx="4587" cy="3505"/>
              <a:chOff x="-5311" y="2306"/>
              <a:chExt cx="4050" cy="3094"/>
            </a:xfrm>
          </p:grpSpPr>
          <p:sp>
            <p:nvSpPr>
              <p:cNvPr id="18" name="圆角矩形 17"/>
              <p:cNvSpPr/>
              <p:nvPr/>
            </p:nvSpPr>
            <p:spPr>
              <a:xfrm>
                <a:off x="-5311" y="2306"/>
                <a:ext cx="4051" cy="3094"/>
              </a:xfrm>
              <a:prstGeom prst="roundRect">
                <a:avLst>
                  <a:gd name="adj" fmla="val 10298"/>
                </a:avLst>
              </a:prstGeom>
              <a:solidFill>
                <a:srgbClr val="E0E0E0"/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pic>
            <p:nvPicPr>
              <p:cNvPr id="9" name="图片 8"/>
              <p:cNvPicPr>
                <a:picLocks noChangeAspect="1"/>
              </p:cNvPicPr>
              <p:nvPr/>
            </p:nvPicPr>
            <p:blipFill>
              <a:blip r:embed="rId1"/>
              <a:srcRect l="54768" t="17543" r="9160" b="67305"/>
              <a:stretch>
                <a:fillRect/>
              </a:stretch>
            </p:blipFill>
            <p:spPr>
              <a:xfrm>
                <a:off x="-5007" y="2681"/>
                <a:ext cx="3543" cy="2344"/>
              </a:xfrm>
              <a:prstGeom prst="rect">
                <a:avLst/>
              </a:prstGeom>
            </p:spPr>
          </p:pic>
        </p:grpSp>
        <p:grpSp>
          <p:nvGrpSpPr>
            <p:cNvPr id="11" name="组合 10"/>
            <p:cNvGrpSpPr/>
            <p:nvPr/>
          </p:nvGrpSpPr>
          <p:grpSpPr>
            <a:xfrm rot="0">
              <a:off x="7372" y="1400"/>
              <a:ext cx="4587" cy="3505"/>
              <a:chOff x="4955" y="572"/>
              <a:chExt cx="4050" cy="3094"/>
            </a:xfrm>
          </p:grpSpPr>
          <p:sp>
            <p:nvSpPr>
              <p:cNvPr id="12" name="圆角矩形 11"/>
              <p:cNvSpPr/>
              <p:nvPr/>
            </p:nvSpPr>
            <p:spPr>
              <a:xfrm>
                <a:off x="4955" y="572"/>
                <a:ext cx="4051" cy="3094"/>
              </a:xfrm>
              <a:prstGeom prst="roundRect">
                <a:avLst>
                  <a:gd name="adj" fmla="val 10298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pic>
            <p:nvPicPr>
              <p:cNvPr id="13" name="图片 12"/>
              <p:cNvPicPr>
                <a:picLocks noChangeAspect="1"/>
              </p:cNvPicPr>
              <p:nvPr/>
            </p:nvPicPr>
            <p:blipFill rotWithShape="1">
              <a:blip r:embed="rId2"/>
              <a:srcRect l="20245" r="6018"/>
              <a:stretch>
                <a:fillRect/>
              </a:stretch>
            </p:blipFill>
            <p:spPr>
              <a:xfrm>
                <a:off x="5380" y="713"/>
                <a:ext cx="3483" cy="2952"/>
              </a:xfrm>
              <a:prstGeom prst="roundRect">
                <a:avLst>
                  <a:gd name="adj" fmla="val 9491"/>
                </a:avLst>
              </a:prstGeom>
            </p:spPr>
          </p:pic>
        </p:grpSp>
        <p:grpSp>
          <p:nvGrpSpPr>
            <p:cNvPr id="28" name="组合 27"/>
            <p:cNvGrpSpPr/>
            <p:nvPr/>
          </p:nvGrpSpPr>
          <p:grpSpPr>
            <a:xfrm rot="0">
              <a:off x="13295" y="1393"/>
              <a:ext cx="4587" cy="3505"/>
              <a:chOff x="-4873" y="1808"/>
              <a:chExt cx="4050" cy="3094"/>
            </a:xfrm>
          </p:grpSpPr>
          <p:sp>
            <p:nvSpPr>
              <p:cNvPr id="27" name="圆角矩形 26"/>
              <p:cNvSpPr/>
              <p:nvPr/>
            </p:nvSpPr>
            <p:spPr>
              <a:xfrm>
                <a:off x="-4873" y="1808"/>
                <a:ext cx="4051" cy="3094"/>
              </a:xfrm>
              <a:prstGeom prst="roundRect">
                <a:avLst>
                  <a:gd name="adj" fmla="val 10298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pic>
            <p:nvPicPr>
              <p:cNvPr id="16" name="图片 15"/>
              <p:cNvPicPr>
                <a:picLocks noChangeAspect="1"/>
              </p:cNvPicPr>
              <p:nvPr/>
            </p:nvPicPr>
            <p:blipFill>
              <a:blip r:embed="rId3"/>
              <a:srcRect l="8433" t="7500" r="8233" b="8500"/>
              <a:stretch>
                <a:fillRect/>
              </a:stretch>
            </p:blipFill>
            <p:spPr>
              <a:xfrm>
                <a:off x="-4856" y="2067"/>
                <a:ext cx="3833" cy="2576"/>
              </a:xfrm>
              <a:prstGeom prst="rect">
                <a:avLst/>
              </a:prstGeom>
            </p:spPr>
          </p:pic>
        </p:grpSp>
        <p:sp>
          <p:nvSpPr>
            <p:cNvPr id="32" name="文本框 31"/>
            <p:cNvSpPr txBox="1"/>
            <p:nvPr/>
          </p:nvSpPr>
          <p:spPr>
            <a:xfrm>
              <a:off x="1774" y="4917"/>
              <a:ext cx="3849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zh-CN" altLang="en-US" sz="2400" b="1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工业</a:t>
              </a:r>
              <a:r>
                <a:rPr lang="en-US" altLang="zh-CN" sz="2400" b="1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PLC</a:t>
              </a:r>
              <a:endParaRPr lang="en-US" altLang="zh-CN" sz="24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7675" y="4917"/>
              <a:ext cx="3849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zh-CN" altLang="en-US" sz="2400" b="1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运动</a:t>
              </a:r>
              <a:r>
                <a:rPr lang="zh-CN" altLang="en-US" sz="2400" b="1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控制器</a:t>
              </a:r>
              <a:endParaRPr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13806" y="4917"/>
              <a:ext cx="3849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sz="2400" b="1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CNC</a:t>
              </a:r>
              <a:r>
                <a:rPr lang="zh-CN" altLang="en-US" sz="2400" b="1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数控</a:t>
              </a:r>
              <a:r>
                <a:rPr lang="zh-CN" altLang="en-US" sz="2400" b="1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主板</a:t>
              </a:r>
              <a:endParaRPr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908685" y="3901440"/>
            <a:ext cx="10458450" cy="2686050"/>
            <a:chOff x="1431" y="6144"/>
            <a:chExt cx="16470" cy="4230"/>
          </a:xfrm>
        </p:grpSpPr>
        <p:grpSp>
          <p:nvGrpSpPr>
            <p:cNvPr id="29" name="组合 28"/>
            <p:cNvGrpSpPr/>
            <p:nvPr/>
          </p:nvGrpSpPr>
          <p:grpSpPr>
            <a:xfrm rot="0">
              <a:off x="13314" y="6144"/>
              <a:ext cx="4587" cy="3505"/>
              <a:chOff x="-4873" y="5193"/>
              <a:chExt cx="4050" cy="3094"/>
            </a:xfrm>
          </p:grpSpPr>
          <p:sp>
            <p:nvSpPr>
              <p:cNvPr id="25" name="圆角矩形 24"/>
              <p:cNvSpPr/>
              <p:nvPr/>
            </p:nvSpPr>
            <p:spPr>
              <a:xfrm>
                <a:off x="-4873" y="5193"/>
                <a:ext cx="4051" cy="3094"/>
              </a:xfrm>
              <a:prstGeom prst="roundRect">
                <a:avLst>
                  <a:gd name="adj" fmla="val 10298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pic>
            <p:nvPicPr>
              <p:cNvPr id="6" name="图片 5"/>
              <p:cNvPicPr>
                <a:picLocks noChangeAspect="1"/>
              </p:cNvPicPr>
              <p:nvPr/>
            </p:nvPicPr>
            <p:blipFill>
              <a:blip r:embed="rId4"/>
              <a:srcRect l="57183" t="21795" r="11952" b="67203"/>
              <a:stretch>
                <a:fillRect/>
              </a:stretch>
            </p:blipFill>
            <p:spPr>
              <a:xfrm>
                <a:off x="-4789" y="5631"/>
                <a:ext cx="3883" cy="2100"/>
              </a:xfrm>
              <a:prstGeom prst="rect">
                <a:avLst/>
              </a:prstGeom>
            </p:spPr>
          </p:pic>
        </p:grpSp>
        <p:grpSp>
          <p:nvGrpSpPr>
            <p:cNvPr id="26" name="组合 25"/>
            <p:cNvGrpSpPr/>
            <p:nvPr/>
          </p:nvGrpSpPr>
          <p:grpSpPr>
            <a:xfrm rot="0">
              <a:off x="7372" y="6144"/>
              <a:ext cx="4588" cy="3505"/>
              <a:chOff x="-5279" y="4409"/>
              <a:chExt cx="4051" cy="3094"/>
            </a:xfrm>
          </p:grpSpPr>
          <p:sp>
            <p:nvSpPr>
              <p:cNvPr id="20" name="圆角矩形 19"/>
              <p:cNvSpPr/>
              <p:nvPr/>
            </p:nvSpPr>
            <p:spPr>
              <a:xfrm>
                <a:off x="-5279" y="4409"/>
                <a:ext cx="4051" cy="3094"/>
              </a:xfrm>
              <a:prstGeom prst="roundRect">
                <a:avLst>
                  <a:gd name="adj" fmla="val 10298"/>
                </a:avLst>
              </a:prstGeom>
              <a:solidFill>
                <a:srgbClr val="636365"/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pic>
            <p:nvPicPr>
              <p:cNvPr id="7" name="图片 6"/>
              <p:cNvPicPr>
                <a:picLocks noChangeAspect="1"/>
              </p:cNvPicPr>
              <p:nvPr/>
            </p:nvPicPr>
            <p:blipFill>
              <a:blip r:embed="rId4"/>
              <a:srcRect l="9784" t="71972" r="55331" b="15024"/>
              <a:stretch>
                <a:fillRect/>
              </a:stretch>
            </p:blipFill>
            <p:spPr>
              <a:xfrm>
                <a:off x="-5177" y="4902"/>
                <a:ext cx="3847" cy="2176"/>
              </a:xfrm>
              <a:prstGeom prst="rect">
                <a:avLst/>
              </a:prstGeom>
            </p:spPr>
          </p:pic>
        </p:grpSp>
        <p:grpSp>
          <p:nvGrpSpPr>
            <p:cNvPr id="24" name="组合 23"/>
            <p:cNvGrpSpPr/>
            <p:nvPr/>
          </p:nvGrpSpPr>
          <p:grpSpPr>
            <a:xfrm rot="0">
              <a:off x="1431" y="6144"/>
              <a:ext cx="4587" cy="3505"/>
              <a:chOff x="-4886" y="3659"/>
              <a:chExt cx="4050" cy="3094"/>
            </a:xfrm>
          </p:grpSpPr>
          <p:sp>
            <p:nvSpPr>
              <p:cNvPr id="23" name="圆角矩形 22"/>
              <p:cNvSpPr/>
              <p:nvPr/>
            </p:nvSpPr>
            <p:spPr>
              <a:xfrm>
                <a:off x="-4886" y="3659"/>
                <a:ext cx="4051" cy="3094"/>
              </a:xfrm>
              <a:prstGeom prst="roundRect">
                <a:avLst>
                  <a:gd name="adj" fmla="val 10298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pic>
            <p:nvPicPr>
              <p:cNvPr id="22" name="图片 21"/>
              <p:cNvPicPr/>
              <p:nvPr/>
            </p:nvPicPr>
            <p:blipFill>
              <a:blip r:embed="rId5"/>
              <a:srcRect b="2041"/>
              <a:stretch>
                <a:fillRect/>
              </a:stretch>
            </p:blipFill>
            <p:spPr>
              <a:xfrm>
                <a:off x="-4769" y="3904"/>
                <a:ext cx="3818" cy="2640"/>
              </a:xfrm>
              <a:prstGeom prst="rect">
                <a:avLst/>
              </a:prstGeom>
              <a:noFill/>
              <a:ln w="9525">
                <a:noFill/>
              </a:ln>
            </p:spPr>
          </p:pic>
        </p:grpSp>
        <p:sp>
          <p:nvSpPr>
            <p:cNvPr id="35" name="文本框 34"/>
            <p:cNvSpPr txBox="1"/>
            <p:nvPr/>
          </p:nvSpPr>
          <p:spPr>
            <a:xfrm>
              <a:off x="1774" y="9649"/>
              <a:ext cx="3849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zh-CN" altLang="en-US" sz="2400" b="1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继电保护</a:t>
              </a:r>
              <a:r>
                <a:rPr lang="zh-CN" altLang="en-US" sz="2400" b="1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设备</a:t>
              </a:r>
              <a:endParaRPr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7853" y="9649"/>
              <a:ext cx="3849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zh-CN" altLang="en-US" sz="2400" b="1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目标识别</a:t>
              </a:r>
              <a:r>
                <a:rPr lang="zh-CN" altLang="en-US" sz="2400" b="1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跟踪</a:t>
              </a:r>
              <a:endParaRPr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13684" y="9649"/>
              <a:ext cx="3849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zh-CN" altLang="en-US" sz="2400" b="1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无人机</a:t>
              </a:r>
              <a:r>
                <a:rPr lang="zh-CN" altLang="en-US" sz="2400" b="1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遥测</a:t>
              </a:r>
              <a:endParaRPr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ransition spd="med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-1" y="1759956"/>
            <a:ext cx="12192000" cy="1907071"/>
          </a:xfrm>
          <a:prstGeom prst="rect">
            <a:avLst/>
          </a:prstGeom>
          <a:effectLst/>
          <a:scene3d>
            <a:camera prst="orthographicFront"/>
            <a:lightRig rig="threePt" dir="t"/>
          </a:scene3d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800" b="1" kern="1200">
                <a:solidFill>
                  <a:schemeClr val="bg1"/>
                </a:solidFill>
                <a:effectLst>
                  <a:reflection blurRad="50800" stA="55000" endA="50" endPos="70000" dist="635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3-基于</a:t>
            </a:r>
            <a:r>
              <a:rPr kumimoji="0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FF97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异构多核</a:t>
            </a:r>
            <a:r>
              <a:rPr kumimoji="0" lang="en-US" altLang="zh-CN" sz="4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处理器的欧拉系统开发</a:t>
            </a:r>
            <a:endParaRPr kumimoji="0" lang="en-US" altLang="zh-CN" sz="44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</p:spTree>
  </p:cSld>
  <p:clrMapOvr>
    <a:masterClrMapping/>
  </p:clrMapOvr>
  <p:transition spd="med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766445" y="201930"/>
            <a:ext cx="9730105" cy="478155"/>
          </a:xfrm>
        </p:spPr>
        <p:txBody>
          <a:bodyPr wrap="square"/>
          <a:lstStyle/>
          <a:p>
            <a:r>
              <a:rPr>
                <a:sym typeface="+mn-ea"/>
              </a:rPr>
              <a:t>基于异构多核处理器的欧拉系统部署</a:t>
            </a:r>
            <a:endParaRPr lang="zh-CN" altLang="en-US" dirty="0">
              <a:solidFill>
                <a:srgbClr val="FF9700"/>
              </a:solidFill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668584" y="4246578"/>
            <a:ext cx="2310130" cy="772793"/>
            <a:chOff x="888277" y="3208516"/>
            <a:chExt cx="2310130" cy="772793"/>
          </a:xfrm>
        </p:grpSpPr>
        <p:sp>
          <p:nvSpPr>
            <p:cNvPr id="21" name="矩形: 圆角 20"/>
            <p:cNvSpPr/>
            <p:nvPr/>
          </p:nvSpPr>
          <p:spPr>
            <a:xfrm>
              <a:off x="888277" y="3277745"/>
              <a:ext cx="2310130" cy="703564"/>
            </a:xfrm>
            <a:prstGeom prst="roundRect">
              <a:avLst>
                <a:gd name="adj" fmla="val 12606"/>
              </a:avLst>
            </a:prstGeom>
            <a:solidFill>
              <a:schemeClr val="bg1"/>
            </a:solidFill>
            <a:ln w="19050">
              <a:solidFill>
                <a:srgbClr val="30B7B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888277" y="3208516"/>
              <a:ext cx="2310130" cy="653415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2800" b="1" dirty="0" err="1">
                  <a:solidFill>
                    <a:srgbClr val="30B7BA"/>
                  </a:solidFill>
                </a:rPr>
                <a:t>RTOS</a:t>
              </a:r>
              <a:endParaRPr lang="en-US" altLang="zh-CN" sz="2800" b="1" dirty="0" err="1">
                <a:solidFill>
                  <a:srgbClr val="30B7BA"/>
                </a:solidFill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3847465" y="2070100"/>
            <a:ext cx="4487545" cy="3391535"/>
            <a:chOff x="6059" y="3260"/>
            <a:chExt cx="7067" cy="5341"/>
          </a:xfrm>
        </p:grpSpPr>
        <p:sp>
          <p:nvSpPr>
            <p:cNvPr id="13" name="圆角矩形 12"/>
            <p:cNvSpPr/>
            <p:nvPr/>
          </p:nvSpPr>
          <p:spPr>
            <a:xfrm>
              <a:off x="6059" y="3260"/>
              <a:ext cx="7067" cy="5341"/>
            </a:xfrm>
            <a:prstGeom prst="roundRect">
              <a:avLst>
                <a:gd name="adj" fmla="val 467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6" name="图片 5"/>
            <p:cNvPicPr>
              <a:picLocks noChangeAspect="1"/>
            </p:cNvPicPr>
            <p:nvPr/>
          </p:nvPicPr>
          <p:blipFill rotWithShape="1">
            <a:blip r:embed="rId1"/>
            <a:srcRect l="28362" t="25723" r="29798" b="26600"/>
            <a:stretch>
              <a:fillRect/>
            </a:stretch>
          </p:blipFill>
          <p:spPr>
            <a:xfrm>
              <a:off x="6211" y="3392"/>
              <a:ext cx="6778" cy="5149"/>
            </a:xfrm>
            <a:prstGeom prst="rect">
              <a:avLst/>
            </a:prstGeom>
          </p:spPr>
        </p:pic>
      </p:grpSp>
      <p:grpSp>
        <p:nvGrpSpPr>
          <p:cNvPr id="18" name="组合 17"/>
          <p:cNvGrpSpPr/>
          <p:nvPr/>
        </p:nvGrpSpPr>
        <p:grpSpPr>
          <a:xfrm>
            <a:off x="5631497" y="1216395"/>
            <a:ext cx="1394691" cy="991193"/>
            <a:chOff x="5409824" y="1301456"/>
            <a:chExt cx="1394691" cy="991193"/>
          </a:xfrm>
        </p:grpSpPr>
        <p:grpSp>
          <p:nvGrpSpPr>
            <p:cNvPr id="9" name="组合 8"/>
            <p:cNvGrpSpPr/>
            <p:nvPr/>
          </p:nvGrpSpPr>
          <p:grpSpPr>
            <a:xfrm>
              <a:off x="5409824" y="1301456"/>
              <a:ext cx="1394691" cy="646332"/>
              <a:chOff x="676014" y="4303822"/>
              <a:chExt cx="1394691" cy="646332"/>
            </a:xfrm>
          </p:grpSpPr>
          <p:sp>
            <p:nvSpPr>
              <p:cNvPr id="8" name="矩形: 圆角 7"/>
              <p:cNvSpPr/>
              <p:nvPr/>
            </p:nvSpPr>
            <p:spPr>
              <a:xfrm>
                <a:off x="676014" y="4303822"/>
                <a:ext cx="1394691" cy="646332"/>
              </a:xfrm>
              <a:prstGeom prst="roundRect">
                <a:avLst>
                  <a:gd name="adj" fmla="val 5271"/>
                </a:avLst>
              </a:prstGeom>
              <a:solidFill>
                <a:schemeClr val="bg1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7" name="文本框 6"/>
              <p:cNvSpPr txBox="1"/>
              <p:nvPr/>
            </p:nvSpPr>
            <p:spPr>
              <a:xfrm>
                <a:off x="784201" y="4461511"/>
                <a:ext cx="119149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dirty="0"/>
                  <a:t>UART2</a:t>
                </a:r>
                <a:endParaRPr lang="zh-CN" altLang="en-US" dirty="0"/>
              </a:p>
            </p:txBody>
          </p:sp>
        </p:grpSp>
        <p:cxnSp>
          <p:nvCxnSpPr>
            <p:cNvPr id="14" name="直接连接符 13"/>
            <p:cNvCxnSpPr/>
            <p:nvPr/>
          </p:nvCxnSpPr>
          <p:spPr>
            <a:xfrm flipV="1">
              <a:off x="6096002" y="1947844"/>
              <a:ext cx="0" cy="344805"/>
            </a:xfrm>
            <a:prstGeom prst="line">
              <a:avLst/>
            </a:prstGeom>
            <a:ln w="190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组合 16"/>
          <p:cNvGrpSpPr/>
          <p:nvPr/>
        </p:nvGrpSpPr>
        <p:grpSpPr>
          <a:xfrm>
            <a:off x="4145020" y="5423814"/>
            <a:ext cx="1394691" cy="982882"/>
            <a:chOff x="3923347" y="5508875"/>
            <a:chExt cx="1394691" cy="982882"/>
          </a:xfrm>
        </p:grpSpPr>
        <p:grpSp>
          <p:nvGrpSpPr>
            <p:cNvPr id="10" name="组合 9"/>
            <p:cNvGrpSpPr/>
            <p:nvPr/>
          </p:nvGrpSpPr>
          <p:grpSpPr>
            <a:xfrm>
              <a:off x="3923347" y="5845425"/>
              <a:ext cx="1394691" cy="646332"/>
              <a:chOff x="664844" y="4152495"/>
              <a:chExt cx="1394691" cy="646332"/>
            </a:xfrm>
          </p:grpSpPr>
          <p:sp>
            <p:nvSpPr>
              <p:cNvPr id="11" name="矩形: 圆角 10"/>
              <p:cNvSpPr/>
              <p:nvPr/>
            </p:nvSpPr>
            <p:spPr>
              <a:xfrm>
                <a:off x="664844" y="4152495"/>
                <a:ext cx="1394691" cy="646332"/>
              </a:xfrm>
              <a:prstGeom prst="roundRect">
                <a:avLst>
                  <a:gd name="adj" fmla="val 5271"/>
                </a:avLst>
              </a:prstGeom>
              <a:solidFill>
                <a:schemeClr val="bg1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2" name="文本框 11"/>
              <p:cNvSpPr txBox="1"/>
              <p:nvPr/>
            </p:nvSpPr>
            <p:spPr>
              <a:xfrm>
                <a:off x="766443" y="4290995"/>
                <a:ext cx="119149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dirty="0"/>
                  <a:t>UART0</a:t>
                </a:r>
                <a:endParaRPr lang="zh-CN" altLang="en-US" dirty="0"/>
              </a:p>
            </p:txBody>
          </p:sp>
        </p:grpSp>
        <p:cxnSp>
          <p:nvCxnSpPr>
            <p:cNvPr id="16" name="直接连接符 15"/>
            <p:cNvCxnSpPr/>
            <p:nvPr/>
          </p:nvCxnSpPr>
          <p:spPr>
            <a:xfrm flipV="1">
              <a:off x="4620693" y="5508875"/>
              <a:ext cx="0" cy="335915"/>
            </a:xfrm>
            <a:prstGeom prst="line">
              <a:avLst/>
            </a:prstGeom>
            <a:ln w="190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4" name="直接箭头连接符 23"/>
          <p:cNvCxnSpPr/>
          <p:nvPr/>
        </p:nvCxnSpPr>
        <p:spPr>
          <a:xfrm>
            <a:off x="7219934" y="1491252"/>
            <a:ext cx="1200150" cy="0"/>
          </a:xfrm>
          <a:prstGeom prst="straightConnector1">
            <a:avLst/>
          </a:prstGeom>
          <a:ln w="76200">
            <a:solidFill>
              <a:srgbClr val="F4A20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组合 29"/>
          <p:cNvGrpSpPr/>
          <p:nvPr/>
        </p:nvGrpSpPr>
        <p:grpSpPr>
          <a:xfrm>
            <a:off x="1798184" y="5257199"/>
            <a:ext cx="2048964" cy="845386"/>
            <a:chOff x="1673290" y="5434939"/>
            <a:chExt cx="2048964" cy="845386"/>
          </a:xfrm>
        </p:grpSpPr>
        <p:cxnSp>
          <p:nvCxnSpPr>
            <p:cNvPr id="26" name="直接连接符 25"/>
            <p:cNvCxnSpPr/>
            <p:nvPr/>
          </p:nvCxnSpPr>
          <p:spPr>
            <a:xfrm flipH="1">
              <a:off x="1673290" y="6255586"/>
              <a:ext cx="2048964" cy="0"/>
            </a:xfrm>
            <a:prstGeom prst="line">
              <a:avLst/>
            </a:prstGeom>
            <a:ln w="76200">
              <a:solidFill>
                <a:srgbClr val="F4A20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箭头连接符 28"/>
            <p:cNvCxnSpPr/>
            <p:nvPr/>
          </p:nvCxnSpPr>
          <p:spPr>
            <a:xfrm flipV="1">
              <a:off x="1708280" y="5434939"/>
              <a:ext cx="0" cy="845386"/>
            </a:xfrm>
            <a:prstGeom prst="straightConnector1">
              <a:avLst/>
            </a:prstGeom>
            <a:ln w="76200">
              <a:solidFill>
                <a:srgbClr val="F4A20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文本框 2"/>
          <p:cNvSpPr txBox="1"/>
          <p:nvPr/>
        </p:nvSpPr>
        <p:spPr>
          <a:xfrm>
            <a:off x="9203761" y="4691684"/>
            <a:ext cx="1736017" cy="400110"/>
          </a:xfrm>
          <a:prstGeom prst="rect">
            <a:avLst/>
          </a:prstGeom>
        </p:spPr>
        <p:txBody>
          <a:bodyPr wrap="square">
            <a:spAutoFit/>
            <a:extLst>
              <a:ext uri="{4A0BC546-FE56-4ADE-93B0-CB8AF2F6F144}">
                <wpsdc:textFrameExt xmlns:wpsdc="http://www.wps.cn/officeDocument/2022/drawingmlCustomData" type="sub-title"/>
              </a:ext>
            </a:extLst>
          </a:bodyPr>
          <a:lstStyle/>
          <a:p>
            <a:pPr algn="ctr"/>
            <a:r>
              <a:rPr lang="zh-CN" altLang="en-US" sz="2000" b="1" spc="200" dirty="0">
                <a:solidFill>
                  <a:srgbClr val="F4A205"/>
                </a:solidFill>
                <a:latin typeface="+mn-ea"/>
              </a:rPr>
              <a:t>邮票孔版本</a:t>
            </a:r>
            <a:endParaRPr lang="zh-CN" altLang="en-US" sz="2000" b="1" spc="200" dirty="0">
              <a:solidFill>
                <a:srgbClr val="F4A205"/>
              </a:solidFill>
              <a:latin typeface="+mn-ea"/>
            </a:endParaRPr>
          </a:p>
        </p:txBody>
      </p:sp>
      <p:pic>
        <p:nvPicPr>
          <p:cNvPr id="5" name="图片 4" descr="IMG_5319"/>
          <p:cNvPicPr>
            <a:picLocks noChangeAspect="1"/>
          </p:cNvPicPr>
          <p:nvPr/>
        </p:nvPicPr>
        <p:blipFill>
          <a:blip r:embed="rId2"/>
          <a:srcRect l="24788" t="16623" r="27072" b="12659"/>
          <a:stretch>
            <a:fillRect/>
          </a:stretch>
        </p:blipFill>
        <p:spPr>
          <a:xfrm>
            <a:off x="9203761" y="2892118"/>
            <a:ext cx="1736017" cy="1700223"/>
          </a:xfrm>
          <a:prstGeom prst="rect">
            <a:avLst/>
          </a:prstGeom>
        </p:spPr>
      </p:pic>
      <p:grpSp>
        <p:nvGrpSpPr>
          <p:cNvPr id="25" name="组合 24"/>
          <p:cNvGrpSpPr/>
          <p:nvPr/>
        </p:nvGrpSpPr>
        <p:grpSpPr>
          <a:xfrm>
            <a:off x="8420100" y="1049655"/>
            <a:ext cx="3583940" cy="977900"/>
            <a:chOff x="13260" y="1653"/>
            <a:chExt cx="5644" cy="1540"/>
          </a:xfrm>
        </p:grpSpPr>
        <p:sp>
          <p:nvSpPr>
            <p:cNvPr id="23" name="圆角矩形 22"/>
            <p:cNvSpPr/>
            <p:nvPr/>
          </p:nvSpPr>
          <p:spPr>
            <a:xfrm>
              <a:off x="13260" y="1653"/>
              <a:ext cx="5645" cy="154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19" name="图片 18" descr="horizontal-left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564" y="1824"/>
              <a:ext cx="4992" cy="1200"/>
            </a:xfrm>
            <a:prstGeom prst="rect">
              <a:avLst/>
            </a:prstGeom>
          </p:spPr>
        </p:pic>
      </p:grpSp>
    </p:spTree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4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766445" y="201930"/>
            <a:ext cx="9730105" cy="478155"/>
          </a:xfrm>
        </p:spPr>
        <p:txBody>
          <a:bodyPr wrap="square"/>
          <a:lstStyle/>
          <a:p>
            <a:r>
              <a:rPr dirty="0"/>
              <a:t>欧拉系统核间通信原理说明</a:t>
            </a:r>
            <a:endParaRPr dirty="0"/>
          </a:p>
        </p:txBody>
      </p:sp>
      <p:grpSp>
        <p:nvGrpSpPr>
          <p:cNvPr id="26" name="组合 25"/>
          <p:cNvGrpSpPr/>
          <p:nvPr/>
        </p:nvGrpSpPr>
        <p:grpSpPr>
          <a:xfrm>
            <a:off x="1873250" y="1101090"/>
            <a:ext cx="3302000" cy="3397250"/>
            <a:chOff x="-6012" y="2100"/>
            <a:chExt cx="5200" cy="5350"/>
          </a:xfrm>
        </p:grpSpPr>
        <p:sp>
          <p:nvSpPr>
            <p:cNvPr id="3" name="圆角矩形 2"/>
            <p:cNvSpPr/>
            <p:nvPr/>
          </p:nvSpPr>
          <p:spPr>
            <a:xfrm>
              <a:off x="-6012" y="2100"/>
              <a:ext cx="5200" cy="5350"/>
            </a:xfrm>
            <a:prstGeom prst="roundRect">
              <a:avLst>
                <a:gd name="adj" fmla="val 4500"/>
              </a:avLst>
            </a:prstGeom>
            <a:solidFill>
              <a:srgbClr val="012FA7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grpSp>
          <p:nvGrpSpPr>
            <p:cNvPr id="12" name="组合 11"/>
            <p:cNvGrpSpPr/>
            <p:nvPr/>
          </p:nvGrpSpPr>
          <p:grpSpPr>
            <a:xfrm>
              <a:off x="-5403" y="2466"/>
              <a:ext cx="4200" cy="580"/>
              <a:chOff x="-5403" y="2166"/>
              <a:chExt cx="4200" cy="580"/>
            </a:xfrm>
          </p:grpSpPr>
          <p:sp>
            <p:nvSpPr>
              <p:cNvPr id="5" name="文本框 4"/>
              <p:cNvSpPr txBox="1"/>
              <p:nvPr/>
            </p:nvSpPr>
            <p:spPr>
              <a:xfrm>
                <a:off x="-3637" y="2166"/>
                <a:ext cx="2435" cy="5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/>
                <a:r>
                  <a:rPr lang="en-US" altLang="zh-CN" b="1">
                    <a:solidFill>
                      <a:schemeClr val="bg1"/>
                    </a:solidFill>
                  </a:rPr>
                  <a:t> Embeded</a:t>
                </a:r>
                <a:endParaRPr lang="en-US" altLang="zh-CN" b="1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25" name="组合 24"/>
              <p:cNvGrpSpPr/>
              <p:nvPr/>
            </p:nvGrpSpPr>
            <p:grpSpPr>
              <a:xfrm>
                <a:off x="-5403" y="2173"/>
                <a:ext cx="2077" cy="567"/>
                <a:chOff x="13260" y="1653"/>
                <a:chExt cx="5644" cy="1540"/>
              </a:xfrm>
            </p:grpSpPr>
            <p:sp>
              <p:nvSpPr>
                <p:cNvPr id="23" name="圆角矩形 22"/>
                <p:cNvSpPr/>
                <p:nvPr/>
              </p:nvSpPr>
              <p:spPr>
                <a:xfrm>
                  <a:off x="13260" y="1653"/>
                  <a:ext cx="5645" cy="1541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pic>
              <p:nvPicPr>
                <p:cNvPr id="6" name="图片 5" descr="horizontal-left"/>
                <p:cNvPicPr>
                  <a:picLocks noChangeAspect="1"/>
                </p:cNvPicPr>
                <p:nvPr/>
              </p:nvPicPr>
              <p:blipFill>
                <a:blip r:embed="rId1"/>
                <a:stretch>
                  <a:fillRect/>
                </a:stretch>
              </p:blipFill>
              <p:spPr>
                <a:xfrm>
                  <a:off x="13564" y="1824"/>
                  <a:ext cx="4992" cy="120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1" name="组合 10"/>
            <p:cNvGrpSpPr/>
            <p:nvPr/>
          </p:nvGrpSpPr>
          <p:grpSpPr>
            <a:xfrm>
              <a:off x="-4937" y="3399"/>
              <a:ext cx="3050" cy="3600"/>
              <a:chOff x="-4937" y="2999"/>
              <a:chExt cx="3050" cy="3600"/>
            </a:xfrm>
          </p:grpSpPr>
          <p:sp>
            <p:nvSpPr>
              <p:cNvPr id="7" name="矩形 6"/>
              <p:cNvSpPr/>
              <p:nvPr/>
            </p:nvSpPr>
            <p:spPr>
              <a:xfrm>
                <a:off x="-4937" y="2999"/>
                <a:ext cx="3050" cy="75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remoteproc</a:t>
                </a:r>
                <a:endParaRPr lang="en-US" altLang="zh-CN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>
                <a:off x="-4937" y="3949"/>
                <a:ext cx="3050" cy="75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rpmsg</a:t>
                </a:r>
                <a:endParaRPr lang="en-US" altLang="zh-CN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  <p:sp>
            <p:nvSpPr>
              <p:cNvPr id="9" name="矩形 8"/>
              <p:cNvSpPr/>
              <p:nvPr/>
            </p:nvSpPr>
            <p:spPr>
              <a:xfrm>
                <a:off x="-4937" y="4899"/>
                <a:ext cx="3050" cy="75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Virtio </a:t>
                </a:r>
                <a:r>
                  <a:rPr lang="en-US" altLang="zh-CN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qeueue</a:t>
                </a:r>
                <a:endParaRPr lang="en-US" altLang="zh-CN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  <p:sp>
            <p:nvSpPr>
              <p:cNvPr id="10" name="矩形 9"/>
              <p:cNvSpPr/>
              <p:nvPr/>
            </p:nvSpPr>
            <p:spPr>
              <a:xfrm>
                <a:off x="-4937" y="5849"/>
                <a:ext cx="3050" cy="75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libmetal</a:t>
                </a:r>
                <a:endParaRPr lang="en-US" altLang="zh-CN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</p:grpSp>
      </p:grpSp>
      <p:grpSp>
        <p:nvGrpSpPr>
          <p:cNvPr id="27" name="组合 26"/>
          <p:cNvGrpSpPr/>
          <p:nvPr/>
        </p:nvGrpSpPr>
        <p:grpSpPr>
          <a:xfrm>
            <a:off x="6948170" y="1101090"/>
            <a:ext cx="3302000" cy="3397250"/>
            <a:chOff x="505" y="2100"/>
            <a:chExt cx="5200" cy="5350"/>
          </a:xfrm>
        </p:grpSpPr>
        <p:sp>
          <p:nvSpPr>
            <p:cNvPr id="13" name="圆角矩形 12"/>
            <p:cNvSpPr/>
            <p:nvPr/>
          </p:nvSpPr>
          <p:spPr>
            <a:xfrm>
              <a:off x="505" y="2100"/>
              <a:ext cx="5200" cy="5350"/>
            </a:xfrm>
            <a:prstGeom prst="roundRect">
              <a:avLst>
                <a:gd name="adj" fmla="val 4500"/>
              </a:avLst>
            </a:prstGeom>
            <a:solidFill>
              <a:srgbClr val="30B7BA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1888" y="2466"/>
              <a:ext cx="2435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b="1">
                  <a:solidFill>
                    <a:schemeClr val="bg1"/>
                  </a:solidFill>
                </a:rPr>
                <a:t>RTOS</a:t>
              </a:r>
              <a:endParaRPr lang="en-US" altLang="zh-CN" b="1">
                <a:solidFill>
                  <a:schemeClr val="bg1"/>
                </a:solidFill>
              </a:endParaRPr>
            </a:p>
          </p:txBody>
        </p:sp>
        <p:grpSp>
          <p:nvGrpSpPr>
            <p:cNvPr id="18" name="组合 17"/>
            <p:cNvGrpSpPr/>
            <p:nvPr/>
          </p:nvGrpSpPr>
          <p:grpSpPr>
            <a:xfrm>
              <a:off x="1580" y="4349"/>
              <a:ext cx="3050" cy="2650"/>
              <a:chOff x="-4937" y="3949"/>
              <a:chExt cx="3050" cy="2650"/>
            </a:xfrm>
          </p:grpSpPr>
          <p:sp>
            <p:nvSpPr>
              <p:cNvPr id="21" name="矩形 20"/>
              <p:cNvSpPr/>
              <p:nvPr/>
            </p:nvSpPr>
            <p:spPr>
              <a:xfrm>
                <a:off x="-4937" y="3949"/>
                <a:ext cx="3050" cy="75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rpmsg</a:t>
                </a:r>
                <a:endParaRPr lang="en-US" altLang="zh-CN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  <p:sp>
            <p:nvSpPr>
              <p:cNvPr id="22" name="矩形 21"/>
              <p:cNvSpPr/>
              <p:nvPr/>
            </p:nvSpPr>
            <p:spPr>
              <a:xfrm>
                <a:off x="-4937" y="4899"/>
                <a:ext cx="3050" cy="75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Virtio </a:t>
                </a:r>
                <a:r>
                  <a:rPr lang="en-US" altLang="zh-CN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qeueue</a:t>
                </a:r>
                <a:endParaRPr lang="en-US" altLang="zh-CN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  <p:sp>
            <p:nvSpPr>
              <p:cNvPr id="24" name="矩形 23"/>
              <p:cNvSpPr/>
              <p:nvPr/>
            </p:nvSpPr>
            <p:spPr>
              <a:xfrm>
                <a:off x="-4937" y="5849"/>
                <a:ext cx="3050" cy="75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libmetal</a:t>
                </a:r>
                <a:endParaRPr lang="en-US" altLang="zh-CN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</p:grpSp>
      </p:grpSp>
      <p:grpSp>
        <p:nvGrpSpPr>
          <p:cNvPr id="44" name="组合 43"/>
          <p:cNvGrpSpPr/>
          <p:nvPr/>
        </p:nvGrpSpPr>
        <p:grpSpPr>
          <a:xfrm>
            <a:off x="4510405" y="1722755"/>
            <a:ext cx="3102610" cy="1726565"/>
            <a:chOff x="7103" y="2713"/>
            <a:chExt cx="4886" cy="2719"/>
          </a:xfrm>
        </p:grpSpPr>
        <p:sp>
          <p:nvSpPr>
            <p:cNvPr id="28" name="文本框 27"/>
            <p:cNvSpPr txBox="1"/>
            <p:nvPr/>
          </p:nvSpPr>
          <p:spPr>
            <a:xfrm>
              <a:off x="7932" y="2713"/>
              <a:ext cx="3335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zh-CN" altLang="en-US" b="1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生命周期管理</a:t>
              </a:r>
              <a:endParaRPr lang="zh-CN" altLang="en-US" b="1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grpSp>
          <p:nvGrpSpPr>
            <p:cNvPr id="36" name="组合 35"/>
            <p:cNvGrpSpPr/>
            <p:nvPr/>
          </p:nvGrpSpPr>
          <p:grpSpPr>
            <a:xfrm>
              <a:off x="7103" y="3871"/>
              <a:ext cx="4886" cy="588"/>
              <a:chOff x="7104" y="4145"/>
              <a:chExt cx="4886" cy="588"/>
            </a:xfrm>
          </p:grpSpPr>
          <p:sp>
            <p:nvSpPr>
              <p:cNvPr id="30" name="文本框 29"/>
              <p:cNvSpPr txBox="1"/>
              <p:nvPr/>
            </p:nvSpPr>
            <p:spPr>
              <a:xfrm>
                <a:off x="8360" y="4145"/>
                <a:ext cx="2285" cy="5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/>
                <a:r>
                  <a:rPr lang="zh-CN" altLang="en-US" b="1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传输</a:t>
                </a:r>
                <a:r>
                  <a:rPr lang="zh-CN" altLang="en-US" b="1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层</a:t>
                </a:r>
                <a:endParaRPr lang="zh-CN" altLang="en-US" b="1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  <p:cxnSp>
            <p:nvCxnSpPr>
              <p:cNvPr id="32" name="直接箭头连接符 31"/>
              <p:cNvCxnSpPr/>
              <p:nvPr/>
            </p:nvCxnSpPr>
            <p:spPr>
              <a:xfrm>
                <a:off x="7104" y="4733"/>
                <a:ext cx="4886" cy="0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headEnd type="arrow"/>
                <a:tailEnd type="arrow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</p:grpSp>
        <p:grpSp>
          <p:nvGrpSpPr>
            <p:cNvPr id="35" name="组合 34"/>
            <p:cNvGrpSpPr/>
            <p:nvPr/>
          </p:nvGrpSpPr>
          <p:grpSpPr>
            <a:xfrm>
              <a:off x="7147" y="4828"/>
              <a:ext cx="4843" cy="604"/>
              <a:chOff x="7167" y="5113"/>
              <a:chExt cx="4843" cy="604"/>
            </a:xfrm>
          </p:grpSpPr>
          <p:sp>
            <p:nvSpPr>
              <p:cNvPr id="33" name="文本框 32"/>
              <p:cNvSpPr txBox="1"/>
              <p:nvPr/>
            </p:nvSpPr>
            <p:spPr>
              <a:xfrm>
                <a:off x="8424" y="5113"/>
                <a:ext cx="2285" cy="5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/>
                <a:r>
                  <a:rPr lang="en-US" altLang="zh-CN" b="1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MAC</a:t>
                </a:r>
                <a:r>
                  <a:rPr lang="zh-CN" altLang="en-US" b="1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层</a:t>
                </a:r>
                <a:endParaRPr lang="zh-CN" altLang="en-US" b="1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  <p:cxnSp>
            <p:nvCxnSpPr>
              <p:cNvPr id="34" name="直接箭头连接符 33"/>
              <p:cNvCxnSpPr/>
              <p:nvPr/>
            </p:nvCxnSpPr>
            <p:spPr>
              <a:xfrm>
                <a:off x="7167" y="5717"/>
                <a:ext cx="4843" cy="0"/>
              </a:xfrm>
              <a:prstGeom prst="straightConnector1">
                <a:avLst/>
              </a:prstGeom>
              <a:ln w="38100">
                <a:solidFill>
                  <a:srgbClr val="FF9700"/>
                </a:solidFill>
                <a:headEnd type="arrow"/>
                <a:tailEnd type="arrow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</p:grpSp>
        <p:cxnSp>
          <p:nvCxnSpPr>
            <p:cNvPr id="43" name="直接箭头连接符 42"/>
            <p:cNvCxnSpPr/>
            <p:nvPr/>
          </p:nvCxnSpPr>
          <p:spPr>
            <a:xfrm>
              <a:off x="7147" y="3494"/>
              <a:ext cx="3739" cy="0"/>
            </a:xfrm>
            <a:prstGeom prst="straightConnector1">
              <a:avLst/>
            </a:prstGeom>
            <a:ln w="38100">
              <a:solidFill>
                <a:srgbClr val="FF97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</p:grpSp>
      <p:grpSp>
        <p:nvGrpSpPr>
          <p:cNvPr id="51" name="组合 50"/>
          <p:cNvGrpSpPr/>
          <p:nvPr/>
        </p:nvGrpSpPr>
        <p:grpSpPr>
          <a:xfrm>
            <a:off x="1959610" y="4667885"/>
            <a:ext cx="8298180" cy="1619250"/>
            <a:chOff x="3086" y="7351"/>
            <a:chExt cx="13068" cy="2550"/>
          </a:xfrm>
        </p:grpSpPr>
        <p:grpSp>
          <p:nvGrpSpPr>
            <p:cNvPr id="42" name="组合 41"/>
            <p:cNvGrpSpPr/>
            <p:nvPr/>
          </p:nvGrpSpPr>
          <p:grpSpPr>
            <a:xfrm>
              <a:off x="3086" y="7351"/>
              <a:ext cx="13068" cy="2550"/>
              <a:chOff x="3086" y="7351"/>
              <a:chExt cx="13068" cy="2550"/>
            </a:xfrm>
          </p:grpSpPr>
          <p:sp>
            <p:nvSpPr>
              <p:cNvPr id="38" name="矩形 37"/>
              <p:cNvSpPr/>
              <p:nvPr/>
            </p:nvSpPr>
            <p:spPr>
              <a:xfrm>
                <a:off x="3086" y="7351"/>
                <a:ext cx="2550" cy="255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 sz="4400" b="1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CPU</a:t>
                </a:r>
                <a:endParaRPr lang="en-US" altLang="zh-CN" sz="4400" b="1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  <p:sp>
            <p:nvSpPr>
              <p:cNvPr id="40" name="矩形 39"/>
              <p:cNvSpPr/>
              <p:nvPr/>
            </p:nvSpPr>
            <p:spPr>
              <a:xfrm>
                <a:off x="5791" y="7351"/>
                <a:ext cx="7658" cy="255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41" name="矩形 40"/>
              <p:cNvSpPr/>
              <p:nvPr/>
            </p:nvSpPr>
            <p:spPr>
              <a:xfrm>
                <a:off x="13604" y="7351"/>
                <a:ext cx="2550" cy="255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 sz="4400" b="1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CPU</a:t>
                </a:r>
                <a:endParaRPr lang="en-US" altLang="zh-CN" sz="4400" b="1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</p:grpSp>
        <p:grpSp>
          <p:nvGrpSpPr>
            <p:cNvPr id="49" name="组合 48"/>
            <p:cNvGrpSpPr/>
            <p:nvPr/>
          </p:nvGrpSpPr>
          <p:grpSpPr>
            <a:xfrm>
              <a:off x="6079" y="8600"/>
              <a:ext cx="7080" cy="933"/>
              <a:chOff x="5925" y="8733"/>
              <a:chExt cx="7486" cy="986"/>
            </a:xfrm>
          </p:grpSpPr>
          <p:sp>
            <p:nvSpPr>
              <p:cNvPr id="46" name="圆角矩形 45"/>
              <p:cNvSpPr/>
              <p:nvPr/>
            </p:nvSpPr>
            <p:spPr>
              <a:xfrm>
                <a:off x="5925" y="8733"/>
                <a:ext cx="2435" cy="986"/>
              </a:xfrm>
              <a:prstGeom prst="roundRect">
                <a:avLst/>
              </a:prstGeom>
              <a:solidFill>
                <a:srgbClr val="FF9700"/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zh-CN" altLang="en-US" b="1">
                    <a:solidFill>
                      <a:schemeClr val="bg1"/>
                    </a:solidFill>
                  </a:rPr>
                  <a:t>共享内存</a:t>
                </a:r>
                <a:endParaRPr lang="zh-CN" altLang="en-US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47" name="圆角矩形 46"/>
              <p:cNvSpPr/>
              <p:nvPr/>
            </p:nvSpPr>
            <p:spPr>
              <a:xfrm>
                <a:off x="8451" y="8733"/>
                <a:ext cx="2435" cy="986"/>
              </a:xfrm>
              <a:prstGeom prst="roundRect">
                <a:avLst/>
              </a:prstGeom>
              <a:solidFill>
                <a:srgbClr val="FF9700"/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zh-CN" altLang="en-US" b="1">
                    <a:solidFill>
                      <a:schemeClr val="bg1"/>
                    </a:solidFill>
                  </a:rPr>
                  <a:t>核间中</a:t>
                </a:r>
                <a:r>
                  <a:rPr lang="zh-CN" altLang="en-US" b="1">
                    <a:solidFill>
                      <a:schemeClr val="bg1"/>
                    </a:solidFill>
                  </a:rPr>
                  <a:t>断</a:t>
                </a:r>
                <a:endParaRPr lang="zh-CN" altLang="en-US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48" name="圆角矩形 47"/>
              <p:cNvSpPr/>
              <p:nvPr/>
            </p:nvSpPr>
            <p:spPr>
              <a:xfrm>
                <a:off x="10977" y="8733"/>
                <a:ext cx="2435" cy="986"/>
              </a:xfrm>
              <a:prstGeom prst="roundRect">
                <a:avLst/>
              </a:prstGeom>
              <a:solidFill>
                <a:srgbClr val="FF9700"/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zh-CN" altLang="en-US" b="1">
                    <a:solidFill>
                      <a:schemeClr val="bg1"/>
                    </a:solidFill>
                  </a:rPr>
                  <a:t>专用</a:t>
                </a:r>
                <a:r>
                  <a:rPr lang="zh-CN" altLang="en-US" b="1">
                    <a:solidFill>
                      <a:schemeClr val="bg1"/>
                    </a:solidFill>
                  </a:rPr>
                  <a:t>硬件</a:t>
                </a:r>
                <a:endParaRPr lang="zh-CN" altLang="en-US" b="1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50" name="文本框 49"/>
            <p:cNvSpPr txBox="1"/>
            <p:nvPr/>
          </p:nvSpPr>
          <p:spPr>
            <a:xfrm>
              <a:off x="7197" y="7571"/>
              <a:ext cx="4820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zh-CN" altLang="en-US" sz="2800" b="1">
                  <a:solidFill>
                    <a:srgbClr val="FF9700"/>
                  </a:solidFill>
                </a:rPr>
                <a:t>物理通信介质</a:t>
              </a:r>
              <a:endParaRPr lang="zh-CN" altLang="en-US" sz="2800" b="1">
                <a:solidFill>
                  <a:srgbClr val="FF9700"/>
                </a:solidFill>
              </a:endParaRPr>
            </a:p>
          </p:txBody>
        </p:sp>
      </p:grpSp>
    </p:spTree>
  </p:cSld>
  <p:clrMapOvr>
    <a:masterClrMapping/>
  </p:clrMapOvr>
  <p:transition spd="med">
    <p:push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>
          <a:xfrm>
            <a:off x="6863397" y="788035"/>
            <a:ext cx="3754755" cy="3127375"/>
            <a:chOff x="6870382" y="1178560"/>
            <a:chExt cx="3754755" cy="3127375"/>
          </a:xfrm>
        </p:grpSpPr>
        <p:sp>
          <p:nvSpPr>
            <p:cNvPr id="6" name="圆角矩形 13"/>
            <p:cNvSpPr/>
            <p:nvPr/>
          </p:nvSpPr>
          <p:spPr>
            <a:xfrm>
              <a:off x="6870382" y="1178560"/>
              <a:ext cx="3754755" cy="3127375"/>
            </a:xfrm>
            <a:prstGeom prst="roundRect">
              <a:avLst>
                <a:gd name="adj" fmla="val 3863"/>
              </a:avLst>
            </a:prstGeom>
            <a:solidFill>
              <a:schemeClr val="bg1"/>
            </a:solidFill>
            <a:ln>
              <a:solidFill>
                <a:srgbClr val="1857A7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3" name="矩形 12"/>
            <p:cNvSpPr/>
            <p:nvPr/>
          </p:nvSpPr>
          <p:spPr>
            <a:xfrm>
              <a:off x="8363584" y="3556317"/>
              <a:ext cx="833755" cy="483235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CPU3</a:t>
              </a:r>
              <a:endParaRPr lang="en-US" altLang="zh-CN" b="1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7644765" y="2954020"/>
              <a:ext cx="2271395" cy="37084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/>
                <a:t>RTOS</a:t>
              </a:r>
              <a:endParaRPr lang="en-US" altLang="zh-CN" b="1"/>
            </a:p>
          </p:txBody>
        </p:sp>
        <p:sp>
          <p:nvSpPr>
            <p:cNvPr id="20" name="圆角矩形 19"/>
            <p:cNvSpPr/>
            <p:nvPr>
              <p:custDataLst>
                <p:tags r:id="rId1"/>
              </p:custDataLst>
            </p:nvPr>
          </p:nvSpPr>
          <p:spPr>
            <a:xfrm>
              <a:off x="7725410" y="2212975"/>
              <a:ext cx="1503045" cy="483870"/>
            </a:xfrm>
            <a:prstGeom prst="roundRect">
              <a:avLst/>
            </a:prstGeom>
            <a:solidFill>
              <a:srgbClr val="6699FF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/>
                <a:t>RPMSG</a:t>
              </a:r>
              <a:endParaRPr lang="en-US" altLang="zh-CN" b="1"/>
            </a:p>
          </p:txBody>
        </p:sp>
        <p:sp>
          <p:nvSpPr>
            <p:cNvPr id="21" name="圆角矩形 20"/>
            <p:cNvSpPr/>
            <p:nvPr>
              <p:custDataLst>
                <p:tags r:id="rId2"/>
              </p:custDataLst>
            </p:nvPr>
          </p:nvSpPr>
          <p:spPr>
            <a:xfrm>
              <a:off x="8047990" y="1472565"/>
              <a:ext cx="1685925" cy="483235"/>
            </a:xfrm>
            <a:prstGeom prst="roundRect">
              <a:avLst/>
            </a:prstGeom>
            <a:solidFill>
              <a:srgbClr val="FFC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 err="1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rpmsg_echo</a:t>
              </a:r>
              <a:endParaRPr lang="en-US" altLang="zh-CN" b="1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cxnSp>
          <p:nvCxnSpPr>
            <p:cNvPr id="26" name="直接箭头连接符 25"/>
            <p:cNvCxnSpPr/>
            <p:nvPr/>
          </p:nvCxnSpPr>
          <p:spPr>
            <a:xfrm flipV="1">
              <a:off x="9547225" y="1967230"/>
              <a:ext cx="0" cy="956945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29" name="直接箭头连接符 28"/>
            <p:cNvCxnSpPr>
              <a:endCxn id="20" idx="0"/>
            </p:cNvCxnSpPr>
            <p:nvPr/>
          </p:nvCxnSpPr>
          <p:spPr>
            <a:xfrm flipH="1">
              <a:off x="8477250" y="1898015"/>
              <a:ext cx="8255" cy="314960"/>
            </a:xfrm>
            <a:prstGeom prst="straightConnector1">
              <a:avLst/>
            </a:prstGeom>
            <a:ln w="25400"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</p:grpSp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766445" y="201930"/>
            <a:ext cx="9730105" cy="478155"/>
          </a:xfrm>
        </p:spPr>
        <p:txBody>
          <a:bodyPr wrap="square"/>
          <a:lstStyle/>
          <a:p>
            <a:r>
              <a:rPr dirty="0" err="1"/>
              <a:t>欧拉系统</a:t>
            </a:r>
            <a:r>
              <a:rPr dirty="0"/>
              <a:t>核间通信</a:t>
            </a:r>
            <a:r>
              <a:rPr lang="zh-CN" altLang="en-US" dirty="0"/>
              <a:t>案例</a:t>
            </a:r>
            <a:r>
              <a:rPr lang="en-US" altLang="zh-CN">
                <a:sym typeface="+mn-ea"/>
              </a:rPr>
              <a:t>-</a:t>
            </a:r>
            <a:r>
              <a:rPr lang="en-US" altLang="zh-CN">
                <a:solidFill>
                  <a:srgbClr val="FF9700"/>
                </a:solidFill>
                <a:sym typeface="+mn-ea"/>
              </a:rPr>
              <a:t>rpmsg</a:t>
            </a:r>
            <a:endParaRPr dirty="0"/>
          </a:p>
        </p:txBody>
      </p:sp>
      <p:grpSp>
        <p:nvGrpSpPr>
          <p:cNvPr id="10" name="组合 9"/>
          <p:cNvGrpSpPr/>
          <p:nvPr/>
        </p:nvGrpSpPr>
        <p:grpSpPr>
          <a:xfrm>
            <a:off x="1553622" y="788034"/>
            <a:ext cx="3754755" cy="3127375"/>
            <a:chOff x="1560607" y="1178559"/>
            <a:chExt cx="3754755" cy="3127375"/>
          </a:xfrm>
        </p:grpSpPr>
        <p:grpSp>
          <p:nvGrpSpPr>
            <p:cNvPr id="9" name="组合 8"/>
            <p:cNvGrpSpPr/>
            <p:nvPr/>
          </p:nvGrpSpPr>
          <p:grpSpPr>
            <a:xfrm>
              <a:off x="1560607" y="1178559"/>
              <a:ext cx="3754755" cy="3127375"/>
              <a:chOff x="1560607" y="1178559"/>
              <a:chExt cx="3754755" cy="3127375"/>
            </a:xfrm>
          </p:grpSpPr>
          <p:sp>
            <p:nvSpPr>
              <p:cNvPr id="14" name="圆角矩形 13"/>
              <p:cNvSpPr/>
              <p:nvPr/>
            </p:nvSpPr>
            <p:spPr>
              <a:xfrm>
                <a:off x="1560607" y="1178559"/>
                <a:ext cx="3754755" cy="3127375"/>
              </a:xfrm>
              <a:prstGeom prst="roundRect">
                <a:avLst>
                  <a:gd name="adj" fmla="val 3863"/>
                </a:avLst>
              </a:prstGeom>
              <a:solidFill>
                <a:schemeClr val="bg1"/>
              </a:solidFill>
              <a:ln>
                <a:solidFill>
                  <a:srgbClr val="1857A7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8" name="矩形 7"/>
              <p:cNvSpPr/>
              <p:nvPr/>
            </p:nvSpPr>
            <p:spPr>
              <a:xfrm>
                <a:off x="1708785" y="3602355"/>
                <a:ext cx="840563" cy="483235"/>
              </a:xfrm>
              <a:prstGeom prst="rect">
                <a:avLst/>
              </a:prstGeom>
              <a:solidFill>
                <a:srgbClr val="92D050"/>
              </a:solidFill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1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CPU0</a:t>
                </a:r>
                <a:endParaRPr lang="en-US" altLang="zh-CN" b="1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  <p:sp>
            <p:nvSpPr>
              <p:cNvPr id="11" name="矩形 10"/>
              <p:cNvSpPr/>
              <p:nvPr/>
            </p:nvSpPr>
            <p:spPr>
              <a:xfrm>
                <a:off x="2778760" y="3602355"/>
                <a:ext cx="840563" cy="483235"/>
              </a:xfrm>
              <a:prstGeom prst="rect">
                <a:avLst/>
              </a:prstGeom>
              <a:solidFill>
                <a:srgbClr val="92D050"/>
              </a:solidFill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1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CPU1</a:t>
                </a:r>
                <a:endParaRPr lang="en-US" altLang="zh-CN" b="1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  <p:sp>
            <p:nvSpPr>
              <p:cNvPr id="12" name="矩形 11"/>
              <p:cNvSpPr/>
              <p:nvPr/>
            </p:nvSpPr>
            <p:spPr>
              <a:xfrm>
                <a:off x="3848735" y="3602355"/>
                <a:ext cx="840563" cy="483235"/>
              </a:xfrm>
              <a:prstGeom prst="rect">
                <a:avLst/>
              </a:prstGeom>
              <a:solidFill>
                <a:srgbClr val="92D050"/>
              </a:solidFill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CPU2</a:t>
                </a:r>
                <a:endParaRPr lang="en-US" altLang="zh-CN" b="1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>
                <a:off x="1703070" y="2954020"/>
                <a:ext cx="3086735" cy="452755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1"/>
                  <a:t>Linux</a:t>
                </a:r>
                <a:endParaRPr lang="en-US" altLang="zh-CN" b="1"/>
              </a:p>
            </p:txBody>
          </p:sp>
          <p:sp>
            <p:nvSpPr>
              <p:cNvPr id="17" name="圆角矩形 16"/>
              <p:cNvSpPr/>
              <p:nvPr/>
            </p:nvSpPr>
            <p:spPr>
              <a:xfrm>
                <a:off x="3035300" y="2212975"/>
                <a:ext cx="1595120" cy="483870"/>
              </a:xfrm>
              <a:prstGeom prst="roundRect">
                <a:avLst/>
              </a:prstGeom>
              <a:solidFill>
                <a:srgbClr val="6699FF"/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1"/>
                  <a:t>RPMSG</a:t>
                </a:r>
                <a:endParaRPr lang="en-US" altLang="zh-CN" b="1"/>
              </a:p>
            </p:txBody>
          </p:sp>
          <p:sp>
            <p:nvSpPr>
              <p:cNvPr id="18" name="圆角矩形 17"/>
              <p:cNvSpPr/>
              <p:nvPr/>
            </p:nvSpPr>
            <p:spPr>
              <a:xfrm>
                <a:off x="2258695" y="1463040"/>
                <a:ext cx="1872615" cy="492760"/>
              </a:xfrm>
              <a:prstGeom prst="round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1" dirty="0" err="1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rpmsg_echo</a:t>
                </a:r>
                <a:endParaRPr lang="en-US" altLang="zh-CN" b="1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  <p:cxnSp>
            <p:nvCxnSpPr>
              <p:cNvPr id="25" name="直接箭头连接符 24"/>
              <p:cNvCxnSpPr/>
              <p:nvPr/>
            </p:nvCxnSpPr>
            <p:spPr>
              <a:xfrm flipV="1">
                <a:off x="2520315" y="1936750"/>
                <a:ext cx="0" cy="1018540"/>
              </a:xfrm>
              <a:prstGeom prst="straightConnector1">
                <a:avLst/>
              </a:prstGeom>
              <a:ln w="25400">
                <a:solidFill>
                  <a:srgbClr val="FF0000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sp>
            <p:nvSpPr>
              <p:cNvPr id="33" name="文本框 32"/>
              <p:cNvSpPr txBox="1"/>
              <p:nvPr/>
            </p:nvSpPr>
            <p:spPr>
              <a:xfrm>
                <a:off x="2078990" y="2270760"/>
                <a:ext cx="411480" cy="36830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r>
                  <a:rPr lang="zh-CN" altLang="en-US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③</a:t>
                </a:r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cxnSp>
          <p:nvCxnSpPr>
            <p:cNvPr id="28" name="直接箭头连接符 27"/>
            <p:cNvCxnSpPr>
              <a:endCxn id="17" idx="0"/>
            </p:cNvCxnSpPr>
            <p:nvPr/>
          </p:nvCxnSpPr>
          <p:spPr>
            <a:xfrm>
              <a:off x="3828415" y="1898015"/>
              <a:ext cx="4445" cy="314960"/>
            </a:xfrm>
            <a:prstGeom prst="straightConnector1">
              <a:avLst/>
            </a:prstGeom>
            <a:ln w="25400"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</p:grpSp>
      <p:grpSp>
        <p:nvGrpSpPr>
          <p:cNvPr id="40" name="组合 39"/>
          <p:cNvGrpSpPr/>
          <p:nvPr/>
        </p:nvGrpSpPr>
        <p:grpSpPr>
          <a:xfrm>
            <a:off x="5308600" y="3953510"/>
            <a:ext cx="1553845" cy="1791335"/>
            <a:chOff x="5315585" y="4734560"/>
            <a:chExt cx="1553845" cy="1791335"/>
          </a:xfrm>
        </p:grpSpPr>
        <p:sp>
          <p:nvSpPr>
            <p:cNvPr id="4" name="圆角矩形 3"/>
            <p:cNvSpPr/>
            <p:nvPr/>
          </p:nvSpPr>
          <p:spPr>
            <a:xfrm>
              <a:off x="5315585" y="5887720"/>
              <a:ext cx="1553845" cy="638175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BootROM</a:t>
              </a:r>
              <a:endParaRPr lang="en-US" altLang="zh-CN" b="1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5422265" y="4734560"/>
              <a:ext cx="1347470" cy="638175"/>
            </a:xfrm>
            <a:prstGeom prst="rect">
              <a:avLst/>
            </a:prstGeom>
            <a:solidFill>
              <a:srgbClr val="1857A7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/>
                <a:t>U-Boot</a:t>
              </a:r>
              <a:endParaRPr lang="en-US" altLang="zh-CN" b="1" dirty="0"/>
            </a:p>
          </p:txBody>
        </p:sp>
        <p:cxnSp>
          <p:nvCxnSpPr>
            <p:cNvPr id="22" name="直接箭头连接符 21"/>
            <p:cNvCxnSpPr>
              <a:stCxn id="4" idx="0"/>
              <a:endCxn id="7" idx="2"/>
            </p:cNvCxnSpPr>
            <p:nvPr/>
          </p:nvCxnSpPr>
          <p:spPr>
            <a:xfrm flipV="1">
              <a:off x="6092825" y="5372735"/>
              <a:ext cx="3175" cy="514985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31" name="文本框 30"/>
            <p:cNvSpPr txBox="1"/>
            <p:nvPr/>
          </p:nvSpPr>
          <p:spPr>
            <a:xfrm>
              <a:off x="5561330" y="5445760"/>
              <a:ext cx="411480" cy="368300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rPr>
                <a:t>①</a:t>
              </a:r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4623435" y="1694815"/>
            <a:ext cx="3094990" cy="2258695"/>
            <a:chOff x="4630420" y="2085340"/>
            <a:chExt cx="3094990" cy="2258695"/>
          </a:xfrm>
        </p:grpSpPr>
        <p:sp>
          <p:nvSpPr>
            <p:cNvPr id="32" name="文本框 31"/>
            <p:cNvSpPr txBox="1"/>
            <p:nvPr/>
          </p:nvSpPr>
          <p:spPr>
            <a:xfrm>
              <a:off x="5887085" y="3851275"/>
              <a:ext cx="411480" cy="368300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rPr>
                <a:t>②</a:t>
              </a:r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5890895" y="2085340"/>
              <a:ext cx="411480" cy="368300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④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38" name="组合 37"/>
            <p:cNvGrpSpPr/>
            <p:nvPr/>
          </p:nvGrpSpPr>
          <p:grpSpPr>
            <a:xfrm>
              <a:off x="4630420" y="2454910"/>
              <a:ext cx="3094990" cy="1889125"/>
              <a:chOff x="4630420" y="2454910"/>
              <a:chExt cx="3094990" cy="1889125"/>
            </a:xfrm>
          </p:grpSpPr>
          <p:cxnSp>
            <p:nvCxnSpPr>
              <p:cNvPr id="23" name="直接箭头连接符 22"/>
              <p:cNvCxnSpPr>
                <a:stCxn id="7" idx="0"/>
                <a:endCxn id="19" idx="1"/>
              </p:cNvCxnSpPr>
              <p:nvPr/>
            </p:nvCxnSpPr>
            <p:spPr>
              <a:xfrm flipV="1">
                <a:off x="6096000" y="3139440"/>
                <a:ext cx="1548765" cy="1204595"/>
              </a:xfrm>
              <a:prstGeom prst="straightConnector1">
                <a:avLst/>
              </a:prstGeom>
              <a:ln w="25400">
                <a:solidFill>
                  <a:srgbClr val="FF0000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24" name="直接箭头连接符 23"/>
              <p:cNvCxnSpPr>
                <a:stCxn id="7" idx="0"/>
                <a:endCxn id="16" idx="3"/>
              </p:cNvCxnSpPr>
              <p:nvPr/>
            </p:nvCxnSpPr>
            <p:spPr>
              <a:xfrm flipH="1" flipV="1">
                <a:off x="4789805" y="3180715"/>
                <a:ext cx="1306195" cy="1163320"/>
              </a:xfrm>
              <a:prstGeom prst="straightConnector1">
                <a:avLst/>
              </a:prstGeom>
              <a:ln w="25400">
                <a:solidFill>
                  <a:srgbClr val="FF0000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35" name="直接箭头连接符 34"/>
              <p:cNvCxnSpPr/>
              <p:nvPr/>
            </p:nvCxnSpPr>
            <p:spPr>
              <a:xfrm>
                <a:off x="4630420" y="2454910"/>
                <a:ext cx="3094990" cy="0"/>
              </a:xfrm>
              <a:prstGeom prst="straightConnector1">
                <a:avLst/>
              </a:prstGeom>
              <a:ln w="25400">
                <a:solidFill>
                  <a:srgbClr val="FF0000"/>
                </a:solidFill>
                <a:headEnd type="arrow"/>
                <a:tailEnd type="arrow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</p:grpSp>
      </p:grpSp>
      <p:sp>
        <p:nvSpPr>
          <p:cNvPr id="3" name="圆角矩形 2"/>
          <p:cNvSpPr/>
          <p:nvPr/>
        </p:nvSpPr>
        <p:spPr>
          <a:xfrm>
            <a:off x="509270" y="4658360"/>
            <a:ext cx="4599305" cy="925195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文本框 36"/>
          <p:cNvSpPr txBox="1"/>
          <p:nvPr/>
        </p:nvSpPr>
        <p:spPr>
          <a:xfrm>
            <a:off x="642154" y="4764086"/>
            <a:ext cx="4575323" cy="78803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b="1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  <a:sym typeface="+mn-ea"/>
              </a:rPr>
              <a:t>CPU0~2</a:t>
            </a:r>
            <a:r>
              <a:rPr lang="zh-CN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  <a:sym typeface="+mn-ea"/>
              </a:rPr>
              <a:t>：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  <a:sym typeface="+mn-ea"/>
              </a:rPr>
              <a:t>运行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  <a:sym typeface="+mn-ea"/>
              </a:rPr>
              <a:t>Linux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  <a:sym typeface="+mn-ea"/>
              </a:rPr>
              <a:t>，发送rpmsg数据，</a:t>
            </a: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  <a:latin typeface="+mj-ea"/>
              <a:ea typeface="+mj-ea"/>
              <a:sym typeface="+mn-ea"/>
            </a:endParaRPr>
          </a:p>
          <a:p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  <a:sym typeface="+mn-ea"/>
              </a:rPr>
              <a:t>并接收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  <a:sym typeface="+mn-ea"/>
              </a:rPr>
              <a:t>RTOS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  <a:sym typeface="+mn-ea"/>
              </a:rPr>
              <a:t>程序发回的rpmsg数据。</a:t>
            </a:r>
            <a:endParaRPr lang="zh-CN" altLang="en-US" b="1" dirty="0">
              <a:solidFill>
                <a:schemeClr val="tx1">
                  <a:lumMod val="95000"/>
                  <a:lumOff val="5000"/>
                </a:schemeClr>
              </a:solidFill>
              <a:latin typeface="+mj-ea"/>
              <a:ea typeface="+mj-ea"/>
            </a:endParaRPr>
          </a:p>
          <a:p>
            <a:endParaRPr lang="zh-CN" altLang="en-US" dirty="0"/>
          </a:p>
        </p:txBody>
      </p:sp>
      <p:sp>
        <p:nvSpPr>
          <p:cNvPr id="15" name="圆角矩形 14"/>
          <p:cNvSpPr/>
          <p:nvPr/>
        </p:nvSpPr>
        <p:spPr>
          <a:xfrm>
            <a:off x="7062470" y="4658360"/>
            <a:ext cx="3906520" cy="925195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文本框 35"/>
          <p:cNvSpPr txBox="1"/>
          <p:nvPr/>
        </p:nvSpPr>
        <p:spPr>
          <a:xfrm>
            <a:off x="7282180" y="4709795"/>
            <a:ext cx="3686810" cy="7874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b="1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  <a:sym typeface="+mn-ea"/>
              </a:rPr>
              <a:t>CPU3</a:t>
            </a:r>
            <a:r>
              <a:rPr lang="zh-CN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  <a:sym typeface="+mn-ea"/>
              </a:rPr>
              <a:t>：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  <a:sym typeface="+mn-ea"/>
              </a:rPr>
              <a:t>运行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  <a:sym typeface="+mn-ea"/>
              </a:rPr>
              <a:t>RTOS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  <a:sym typeface="+mn-ea"/>
              </a:rPr>
              <a:t>，</a:t>
            </a:r>
            <a:r>
              <a:rPr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  <a:sym typeface="+mn-ea"/>
              </a:rPr>
              <a:t>等待接收rpmsg数据，</a:t>
            </a:r>
            <a:r>
              <a:rPr 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  <a:sym typeface="+mn-ea"/>
              </a:rPr>
              <a:t>然</a:t>
            </a:r>
            <a:r>
              <a:rPr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  <a:sym typeface="+mn-ea"/>
              </a:rPr>
              <a:t>后把数据发回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  <a:sym typeface="+mn-ea"/>
              </a:rPr>
              <a:t>。</a:t>
            </a:r>
            <a:endParaRPr lang="zh-CN" altLang="en-US" dirty="0">
              <a:solidFill>
                <a:schemeClr val="tx1">
                  <a:lumMod val="95000"/>
                  <a:lumOff val="5000"/>
                </a:schemeClr>
              </a:solidFill>
              <a:latin typeface="+mj-ea"/>
              <a:ea typeface="+mj-ea"/>
            </a:endParaRPr>
          </a:p>
          <a:p>
            <a:endParaRPr lang="zh-CN" altLang="en-US" dirty="0"/>
          </a:p>
        </p:txBody>
      </p:sp>
    </p:spTree>
  </p:cSld>
  <p:clrMapOvr>
    <a:masterClrMapping/>
  </p:clrMapOvr>
  <p:transition spd="med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766445" y="202247"/>
            <a:ext cx="6733482" cy="478155"/>
          </a:xfrm>
        </p:spPr>
        <p:txBody>
          <a:bodyPr/>
          <a:lstStyle/>
          <a:p>
            <a:r>
              <a:rPr lang="zh-CN" altLang="en-US" dirty="0"/>
              <a:t>欧拉系统硬件适配情况</a:t>
            </a:r>
            <a:endParaRPr lang="zh-CN" altLang="en-US" dirty="0"/>
          </a:p>
        </p:txBody>
      </p:sp>
      <p:grpSp>
        <p:nvGrpSpPr>
          <p:cNvPr id="19" name="组合 18"/>
          <p:cNvGrpSpPr/>
          <p:nvPr>
            <p:custDataLst>
              <p:tags r:id="rId1"/>
            </p:custDataLst>
          </p:nvPr>
        </p:nvGrpSpPr>
        <p:grpSpPr>
          <a:xfrm>
            <a:off x="2468880" y="2246630"/>
            <a:ext cx="2706370" cy="3302000"/>
            <a:chOff x="7454" y="4025"/>
            <a:chExt cx="4262" cy="5200"/>
          </a:xfrm>
        </p:grpSpPr>
        <p:sp>
          <p:nvSpPr>
            <p:cNvPr id="6" name="六边形 5"/>
            <p:cNvSpPr/>
            <p:nvPr>
              <p:custDataLst>
                <p:tags r:id="rId2"/>
              </p:custDataLst>
            </p:nvPr>
          </p:nvSpPr>
          <p:spPr>
            <a:xfrm rot="5400000">
              <a:off x="8106" y="4235"/>
              <a:ext cx="3042" cy="2622"/>
            </a:xfrm>
            <a:prstGeom prst="hexagon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10" name="图片 9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569" t="26172" r="23196" b="23967"/>
            <a:stretch>
              <a:fillRect/>
            </a:stretch>
          </p:blipFill>
          <p:spPr>
            <a:xfrm>
              <a:off x="8436" y="4829"/>
              <a:ext cx="2387" cy="1596"/>
            </a:xfrm>
            <a:prstGeom prst="rect">
              <a:avLst/>
            </a:prstGeom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33" name="文本框 32"/>
            <p:cNvSpPr txBox="1"/>
            <p:nvPr>
              <p:custDataLst>
                <p:tags r:id="rId5"/>
              </p:custDataLst>
            </p:nvPr>
          </p:nvSpPr>
          <p:spPr>
            <a:xfrm>
              <a:off x="7454" y="7489"/>
              <a:ext cx="4262" cy="6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rgbClr val="F4A205"/>
                  </a:solidFill>
                </a:rPr>
                <a:t>瑞芯微</a:t>
              </a:r>
              <a:r>
                <a:rPr lang="en-US" altLang="zh-CN" sz="2000" b="1" dirty="0" err="1">
                  <a:solidFill>
                    <a:srgbClr val="F4A205"/>
                  </a:solidFill>
                </a:rPr>
                <a:t>RK3588J</a:t>
              </a:r>
              <a:endParaRPr lang="en-US" altLang="zh-CN" sz="2000" b="1" dirty="0">
                <a:solidFill>
                  <a:srgbClr val="F4A205"/>
                </a:solidFill>
              </a:endParaRPr>
            </a:p>
          </p:txBody>
        </p:sp>
        <p:sp>
          <p:nvSpPr>
            <p:cNvPr id="36" name="矩形: 圆角 35"/>
            <p:cNvSpPr/>
            <p:nvPr>
              <p:custDataLst>
                <p:tags r:id="rId6"/>
              </p:custDataLst>
            </p:nvPr>
          </p:nvSpPr>
          <p:spPr>
            <a:xfrm>
              <a:off x="8436" y="8629"/>
              <a:ext cx="2298" cy="596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179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b="1" dirty="0">
                  <a:solidFill>
                    <a:srgbClr val="FF0000"/>
                  </a:solidFill>
                  <a:sym typeface="+mn-ea"/>
                </a:rPr>
                <a:t>已适配</a:t>
              </a:r>
              <a:endParaRPr lang="zh-CN" altLang="en-US" b="1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  <p:grpSp>
        <p:nvGrpSpPr>
          <p:cNvPr id="20" name="组合 19"/>
          <p:cNvGrpSpPr/>
          <p:nvPr>
            <p:custDataLst>
              <p:tags r:id="rId7"/>
            </p:custDataLst>
          </p:nvPr>
        </p:nvGrpSpPr>
        <p:grpSpPr>
          <a:xfrm>
            <a:off x="4843780" y="2247265"/>
            <a:ext cx="2706370" cy="3292475"/>
            <a:chOff x="2607" y="4060"/>
            <a:chExt cx="4262" cy="5185"/>
          </a:xfrm>
        </p:grpSpPr>
        <p:grpSp>
          <p:nvGrpSpPr>
            <p:cNvPr id="11" name="组合 10"/>
            <p:cNvGrpSpPr/>
            <p:nvPr>
              <p:custDataLst>
                <p:tags r:id="rId8"/>
              </p:custDataLst>
            </p:nvPr>
          </p:nvGrpSpPr>
          <p:grpSpPr>
            <a:xfrm rot="0">
              <a:off x="3531" y="4060"/>
              <a:ext cx="2622" cy="3042"/>
              <a:chOff x="2249275" y="2558730"/>
              <a:chExt cx="1665118" cy="1931536"/>
            </a:xfrm>
          </p:grpSpPr>
          <p:sp>
            <p:nvSpPr>
              <p:cNvPr id="5" name="六边形 4"/>
              <p:cNvSpPr/>
              <p:nvPr>
                <p:custDataLst>
                  <p:tags r:id="rId9"/>
                </p:custDataLst>
              </p:nvPr>
            </p:nvSpPr>
            <p:spPr>
              <a:xfrm rot="5400000">
                <a:off x="2116066" y="2691939"/>
                <a:ext cx="1931536" cy="1665118"/>
              </a:xfrm>
              <a:prstGeom prst="hexagon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pic>
            <p:nvPicPr>
              <p:cNvPr id="9" name="图片 8"/>
              <p:cNvPicPr>
                <a:picLocks noChangeAspect="1"/>
              </p:cNvPicPr>
              <p:nvPr>
                <p:custDataLst>
                  <p:tags r:id="rId10"/>
                </p:custDataLst>
              </p:nvPr>
            </p:nvPicPr>
            <p:blipFill rotWithShape="1"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470" t="32635" r="34405" b="37384"/>
              <a:stretch>
                <a:fillRect/>
              </a:stretch>
            </p:blipFill>
            <p:spPr>
              <a:xfrm>
                <a:off x="2279053" y="3069423"/>
                <a:ext cx="1592915" cy="961150"/>
              </a:xfrm>
              <a:prstGeom prst="rect">
                <a:avLst/>
              </a:prstGeom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p:spPr>
          </p:pic>
        </p:grpSp>
        <p:sp>
          <p:nvSpPr>
            <p:cNvPr id="32" name="文本框 31"/>
            <p:cNvSpPr txBox="1"/>
            <p:nvPr>
              <p:custDataLst>
                <p:tags r:id="rId12"/>
              </p:custDataLst>
            </p:nvPr>
          </p:nvSpPr>
          <p:spPr>
            <a:xfrm>
              <a:off x="2607" y="7526"/>
              <a:ext cx="4262" cy="6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rgbClr val="F4A205"/>
                  </a:solidFill>
                </a:rPr>
                <a:t>瑞芯微</a:t>
              </a:r>
              <a:r>
                <a:rPr lang="en-US" altLang="zh-CN" sz="2000" b="1" dirty="0" err="1">
                  <a:solidFill>
                    <a:srgbClr val="F4A205"/>
                  </a:solidFill>
                </a:rPr>
                <a:t>RK3568J</a:t>
              </a:r>
              <a:endParaRPr lang="en-US" altLang="zh-CN" sz="2000" b="1" dirty="0">
                <a:solidFill>
                  <a:srgbClr val="F4A205"/>
                </a:solidFill>
              </a:endParaRPr>
            </a:p>
          </p:txBody>
        </p:sp>
        <p:sp>
          <p:nvSpPr>
            <p:cNvPr id="38" name="矩形: 圆角 37"/>
            <p:cNvSpPr/>
            <p:nvPr>
              <p:custDataLst>
                <p:tags r:id="rId13"/>
              </p:custDataLst>
            </p:nvPr>
          </p:nvSpPr>
          <p:spPr>
            <a:xfrm>
              <a:off x="3697" y="8649"/>
              <a:ext cx="2298" cy="596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1798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b="1" dirty="0">
                  <a:solidFill>
                    <a:srgbClr val="FF0000"/>
                  </a:solidFill>
                </a:rPr>
                <a:t>已适配</a:t>
              </a:r>
              <a:endParaRPr lang="zh-CN" altLang="en-US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4237355" y="974090"/>
            <a:ext cx="3583940" cy="977900"/>
            <a:chOff x="13260" y="1653"/>
            <a:chExt cx="5644" cy="1540"/>
          </a:xfrm>
        </p:grpSpPr>
        <p:sp>
          <p:nvSpPr>
            <p:cNvPr id="23" name="圆角矩形 22"/>
            <p:cNvSpPr/>
            <p:nvPr/>
          </p:nvSpPr>
          <p:spPr>
            <a:xfrm>
              <a:off x="13260" y="1653"/>
              <a:ext cx="5645" cy="154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3" name="图片 2" descr="horizontal-left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3564" y="1824"/>
              <a:ext cx="4992" cy="1200"/>
            </a:xfrm>
            <a:prstGeom prst="rect">
              <a:avLst/>
            </a:prstGeom>
          </p:spPr>
        </p:pic>
      </p:grpSp>
      <p:grpSp>
        <p:nvGrpSpPr>
          <p:cNvPr id="8" name="组合 7"/>
          <p:cNvGrpSpPr/>
          <p:nvPr>
            <p:custDataLst>
              <p:tags r:id="rId15"/>
            </p:custDataLst>
          </p:nvPr>
        </p:nvGrpSpPr>
        <p:grpSpPr>
          <a:xfrm>
            <a:off x="9768205" y="2247265"/>
            <a:ext cx="2246630" cy="3303270"/>
            <a:chOff x="12629" y="3927"/>
            <a:chExt cx="3538" cy="5202"/>
          </a:xfrm>
        </p:grpSpPr>
        <p:grpSp>
          <p:nvGrpSpPr>
            <p:cNvPr id="18" name="组合 17"/>
            <p:cNvGrpSpPr/>
            <p:nvPr>
              <p:custDataLst>
                <p:tags r:id="rId16"/>
              </p:custDataLst>
            </p:nvPr>
          </p:nvGrpSpPr>
          <p:grpSpPr>
            <a:xfrm>
              <a:off x="12629" y="3927"/>
              <a:ext cx="3538" cy="5202"/>
              <a:chOff x="12629" y="3927"/>
              <a:chExt cx="3538" cy="5202"/>
            </a:xfrm>
          </p:grpSpPr>
          <p:sp>
            <p:nvSpPr>
              <p:cNvPr id="7" name="六边形 6"/>
              <p:cNvSpPr/>
              <p:nvPr>
                <p:custDataLst>
                  <p:tags r:id="rId17"/>
                </p:custDataLst>
              </p:nvPr>
            </p:nvSpPr>
            <p:spPr>
              <a:xfrm rot="5400000">
                <a:off x="12828" y="4137"/>
                <a:ext cx="3042" cy="2622"/>
              </a:xfrm>
              <a:prstGeom prst="hexagon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34" name="文本框 33"/>
              <p:cNvSpPr txBox="1"/>
              <p:nvPr>
                <p:custDataLst>
                  <p:tags r:id="rId18"/>
                </p:custDataLst>
              </p:nvPr>
            </p:nvSpPr>
            <p:spPr>
              <a:xfrm>
                <a:off x="12629" y="7437"/>
                <a:ext cx="3538" cy="6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2000" b="1" dirty="0" err="1">
                    <a:solidFill>
                      <a:srgbClr val="F4A205"/>
                    </a:solidFill>
                  </a:rPr>
                  <a:t>瑞芯微</a:t>
                </a:r>
                <a:r>
                  <a:rPr lang="en-US" altLang="zh-CN" sz="2000" b="1" dirty="0" err="1">
                    <a:solidFill>
                      <a:srgbClr val="F4A205"/>
                    </a:solidFill>
                  </a:rPr>
                  <a:t>RK3562J</a:t>
                </a:r>
                <a:endParaRPr lang="en-US" altLang="zh-CN" sz="2000" b="1" dirty="0" err="1">
                  <a:solidFill>
                    <a:srgbClr val="F4A205"/>
                  </a:solidFill>
                </a:endParaRPr>
              </a:p>
            </p:txBody>
          </p:sp>
          <p:sp>
            <p:nvSpPr>
              <p:cNvPr id="37" name="矩形: 圆角 36"/>
              <p:cNvSpPr/>
              <p:nvPr>
                <p:custDataLst>
                  <p:tags r:id="rId19"/>
                </p:custDataLst>
              </p:nvPr>
            </p:nvSpPr>
            <p:spPr>
              <a:xfrm>
                <a:off x="13205" y="8533"/>
                <a:ext cx="2298" cy="596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1798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适配中</a:t>
                </a:r>
                <a:endParaRPr lang="zh-CN" altLang="en-US" b="1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</p:grpSp>
        <p:pic>
          <p:nvPicPr>
            <p:cNvPr id="4" name="图片 3"/>
            <p:cNvPicPr>
              <a:picLocks noChangeAspect="1"/>
            </p:cNvPicPr>
            <p:nvPr>
              <p:custDataLst>
                <p:tags r:id="rId20"/>
              </p:custDataLst>
            </p:nvPr>
          </p:nvPicPr>
          <p:blipFill>
            <a:blip r:embed="rId21"/>
            <a:srcRect l="26690" t="17048" r="29012" b="16845"/>
            <a:stretch>
              <a:fillRect/>
            </a:stretch>
          </p:blipFill>
          <p:spPr>
            <a:xfrm>
              <a:off x="13495" y="4665"/>
              <a:ext cx="1719" cy="1713"/>
            </a:xfrm>
            <a:prstGeom prst="rect">
              <a:avLst/>
            </a:prstGeom>
          </p:spPr>
        </p:pic>
      </p:grpSp>
      <p:grpSp>
        <p:nvGrpSpPr>
          <p:cNvPr id="22" name="组合 21"/>
          <p:cNvGrpSpPr/>
          <p:nvPr>
            <p:custDataLst>
              <p:tags r:id="rId22"/>
            </p:custDataLst>
          </p:nvPr>
        </p:nvGrpSpPr>
        <p:grpSpPr>
          <a:xfrm>
            <a:off x="7367270" y="2247265"/>
            <a:ext cx="2400935" cy="2627630"/>
            <a:chOff x="-5823" y="3723"/>
            <a:chExt cx="3781" cy="4138"/>
          </a:xfrm>
        </p:grpSpPr>
        <p:sp>
          <p:nvSpPr>
            <p:cNvPr id="13" name="六边形 12"/>
            <p:cNvSpPr/>
            <p:nvPr>
              <p:custDataLst>
                <p:tags r:id="rId23"/>
              </p:custDataLst>
            </p:nvPr>
          </p:nvSpPr>
          <p:spPr>
            <a:xfrm rot="5400000">
              <a:off x="-5543" y="3933"/>
              <a:ext cx="3042" cy="2622"/>
            </a:xfrm>
            <a:prstGeom prst="hexagon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dirty="0"/>
            </a:p>
          </p:txBody>
        </p:sp>
        <p:sp>
          <p:nvSpPr>
            <p:cNvPr id="14" name="文本框 13"/>
            <p:cNvSpPr txBox="1"/>
            <p:nvPr>
              <p:custDataLst>
                <p:tags r:id="rId24"/>
              </p:custDataLst>
            </p:nvPr>
          </p:nvSpPr>
          <p:spPr>
            <a:xfrm>
              <a:off x="-5823" y="7233"/>
              <a:ext cx="3781" cy="6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algn="ctr"/>
              <a:r>
                <a:rPr lang="zh-CN" altLang="en-US" sz="2000" b="1" dirty="0">
                  <a:solidFill>
                    <a:srgbClr val="F4A205"/>
                  </a:solidFill>
                </a:rPr>
                <a:t>瑞芯微</a:t>
              </a:r>
              <a:r>
                <a:rPr lang="en-US" altLang="zh-CN" sz="2000" b="1" dirty="0" err="1">
                  <a:solidFill>
                    <a:srgbClr val="F4A205"/>
                  </a:solidFill>
                </a:rPr>
                <a:t>RK3576J</a:t>
              </a:r>
              <a:endParaRPr lang="en-US" altLang="zh-CN" sz="2000" b="1" dirty="0">
                <a:solidFill>
                  <a:srgbClr val="F4A205"/>
                </a:solidFill>
              </a:endParaRPr>
            </a:p>
          </p:txBody>
        </p:sp>
        <p:pic>
          <p:nvPicPr>
            <p:cNvPr id="21" name="图片 20"/>
            <p:cNvPicPr>
              <a:picLocks noChangeAspect="1"/>
            </p:cNvPicPr>
            <p:nvPr>
              <p:custDataLst>
                <p:tags r:id="rId25"/>
              </p:custDataLst>
            </p:nvPr>
          </p:nvPicPr>
          <p:blipFill>
            <a:blip r:embed="rId26"/>
            <a:srcRect l="27042" t="24595" r="32735" b="38341"/>
            <a:stretch>
              <a:fillRect/>
            </a:stretch>
          </p:blipFill>
          <p:spPr>
            <a:xfrm>
              <a:off x="-5185" y="4544"/>
              <a:ext cx="2387" cy="1467"/>
            </a:xfrm>
            <a:prstGeom prst="rect">
              <a:avLst/>
            </a:prstGeom>
          </p:spPr>
        </p:pic>
      </p:grpSp>
      <p:grpSp>
        <p:nvGrpSpPr>
          <p:cNvPr id="17" name="组合 16"/>
          <p:cNvGrpSpPr/>
          <p:nvPr>
            <p:custDataLst>
              <p:tags r:id="rId27"/>
            </p:custDataLst>
          </p:nvPr>
        </p:nvGrpSpPr>
        <p:grpSpPr>
          <a:xfrm>
            <a:off x="0" y="2247265"/>
            <a:ext cx="2706370" cy="2606040"/>
            <a:chOff x="-10917" y="3723"/>
            <a:chExt cx="4262" cy="4104"/>
          </a:xfrm>
        </p:grpSpPr>
        <p:sp>
          <p:nvSpPr>
            <p:cNvPr id="12" name="六边形 11"/>
            <p:cNvSpPr/>
            <p:nvPr>
              <p:custDataLst>
                <p:tags r:id="rId28"/>
              </p:custDataLst>
            </p:nvPr>
          </p:nvSpPr>
          <p:spPr>
            <a:xfrm rot="5400000">
              <a:off x="-10233" y="3933"/>
              <a:ext cx="3042" cy="2622"/>
            </a:xfrm>
            <a:prstGeom prst="hexagon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dirty="0"/>
            </a:p>
          </p:txBody>
        </p:sp>
        <p:sp>
          <p:nvSpPr>
            <p:cNvPr id="15" name="文本框 14"/>
            <p:cNvSpPr txBox="1"/>
            <p:nvPr>
              <p:custDataLst>
                <p:tags r:id="rId29"/>
              </p:custDataLst>
            </p:nvPr>
          </p:nvSpPr>
          <p:spPr>
            <a:xfrm>
              <a:off x="-10917" y="7199"/>
              <a:ext cx="4262" cy="6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algn="ctr"/>
              <a:r>
                <a:rPr lang="zh-CN" altLang="en-US" sz="2000" b="1" dirty="0">
                  <a:solidFill>
                    <a:srgbClr val="F4A205"/>
                  </a:solidFill>
                </a:rPr>
                <a:t>全志</a:t>
              </a:r>
              <a:r>
                <a:rPr lang="en-US" altLang="zh-CN" sz="2000" b="1" dirty="0">
                  <a:solidFill>
                    <a:srgbClr val="F4A205"/>
                  </a:solidFill>
                </a:rPr>
                <a:t>T3/A40i</a:t>
              </a:r>
              <a:endParaRPr lang="en-US" altLang="zh-CN" sz="2000" b="1" dirty="0">
                <a:solidFill>
                  <a:srgbClr val="F4A205"/>
                </a:solidFill>
              </a:endParaRPr>
            </a:p>
          </p:txBody>
        </p:sp>
        <p:pic>
          <p:nvPicPr>
            <p:cNvPr id="16" name="图片 15"/>
            <p:cNvPicPr>
              <a:picLocks noChangeAspect="1"/>
            </p:cNvPicPr>
            <p:nvPr>
              <p:custDataLst>
                <p:tags r:id="rId30"/>
              </p:custDataLst>
            </p:nvPr>
          </p:nvPicPr>
          <p:blipFill>
            <a:blip r:embed="rId31"/>
            <a:srcRect l="29191" t="20556" r="30035" b="16827"/>
            <a:stretch>
              <a:fillRect/>
            </a:stretch>
          </p:blipFill>
          <p:spPr>
            <a:xfrm>
              <a:off x="-9595" y="4356"/>
              <a:ext cx="1766" cy="1808"/>
            </a:xfrm>
            <a:prstGeom prst="rect">
              <a:avLst/>
            </a:prstGeom>
          </p:spPr>
        </p:pic>
      </p:grpSp>
      <p:sp>
        <p:nvSpPr>
          <p:cNvPr id="24" name="矩形: 圆角 37"/>
          <p:cNvSpPr/>
          <p:nvPr>
            <p:custDataLst>
              <p:tags r:id="rId32"/>
            </p:custDataLst>
          </p:nvPr>
        </p:nvSpPr>
        <p:spPr>
          <a:xfrm>
            <a:off x="670560" y="5161915"/>
            <a:ext cx="1459230" cy="37846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rgbClr val="1798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b="1" dirty="0">
                <a:solidFill>
                  <a:srgbClr val="FF0000"/>
                </a:solidFill>
              </a:rPr>
              <a:t>已适配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26" name="矩形: 圆角 36"/>
          <p:cNvSpPr/>
          <p:nvPr>
            <p:custDataLst>
              <p:tags r:id="rId33"/>
            </p:custDataLst>
          </p:nvPr>
        </p:nvSpPr>
        <p:spPr>
          <a:xfrm>
            <a:off x="7767955" y="5172075"/>
            <a:ext cx="1459230" cy="37846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rgbClr val="1798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适配中</a:t>
            </a:r>
            <a:endParaRPr lang="zh-CN" altLang="en-US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</p:cSld>
  <p:clrMapOvr>
    <a:masterClrMapping/>
  </p:clrMapOvr>
  <p:transition spd="med">
    <p:push dir="u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-1" y="1759956"/>
            <a:ext cx="12192000" cy="1907071"/>
          </a:xfrm>
          <a:prstGeom prst="rect">
            <a:avLst/>
          </a:prstGeom>
          <a:effectLst/>
          <a:scene3d>
            <a:camera prst="orthographicFront"/>
            <a:lightRig rig="threePt" dir="t"/>
          </a:scene3d>
        </p:spPr>
        <p:txBody>
          <a:bodyPr vert="horz" lIns="91440" tIns="45720" rIns="91440" bIns="45720" rtlCol="0" anchor="ctr">
            <a:normAutofit fontScale="97500" lnSpcReduction="2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800" b="1" kern="1200">
                <a:solidFill>
                  <a:schemeClr val="bg1"/>
                </a:solidFill>
                <a:effectLst>
                  <a:reflection blurRad="50800" stA="55000" endA="50" endPos="70000" dist="635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44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4-</a:t>
            </a:r>
            <a:r>
              <a:rPr kumimoji="0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FF97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异构多核</a:t>
            </a:r>
            <a:r>
              <a:rPr kumimoji="0" lang="zh-CN" altLang="en-US" sz="4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处理器欧拉系统</a:t>
            </a:r>
            <a:endParaRPr kumimoji="0" lang="zh-CN" altLang="en-US" sz="44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工业应用案例</a:t>
            </a:r>
            <a:endParaRPr kumimoji="0" lang="zh-CN" altLang="en-US" sz="44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</p:spTree>
  </p:cSld>
  <p:clrMapOvr>
    <a:masterClrMapping/>
  </p:clrMapOvr>
  <p:transition spd="med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766445" y="201930"/>
            <a:ext cx="8809355" cy="478155"/>
          </a:xfrm>
        </p:spPr>
        <p:txBody>
          <a:bodyPr wrap="square"/>
          <a:lstStyle/>
          <a:p>
            <a:r>
              <a:rPr dirty="0">
                <a:sym typeface="+mn-ea"/>
              </a:rPr>
              <a:t>运动控制器</a:t>
            </a:r>
            <a:r>
              <a:rPr lang="en-US" altLang="zh-CN">
                <a:sym typeface="+mn-ea"/>
              </a:rPr>
              <a:t>-</a:t>
            </a:r>
            <a:r>
              <a:rPr lang="en-US" altLang="zh-CN">
                <a:solidFill>
                  <a:srgbClr val="FF9700"/>
                </a:solidFill>
                <a:sym typeface="+mn-ea"/>
              </a:rPr>
              <a:t>RK3588J</a:t>
            </a:r>
            <a:endParaRPr dirty="0">
              <a:sym typeface="+mn-ea"/>
            </a:endParaRPr>
          </a:p>
        </p:txBody>
      </p:sp>
      <p:pic>
        <p:nvPicPr>
          <p:cNvPr id="6" name="图片 5" descr="ARM运动控制器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6605" y="2879725"/>
            <a:ext cx="10638790" cy="3891280"/>
          </a:xfrm>
          <a:prstGeom prst="rect">
            <a:avLst/>
          </a:prstGeom>
        </p:spPr>
      </p:pic>
      <p:sp>
        <p:nvSpPr>
          <p:cNvPr id="7" name="文本框 6"/>
          <p:cNvSpPr txBox="1"/>
          <p:nvPr>
            <p:custDataLst>
              <p:tags r:id="rId2"/>
            </p:custDataLst>
          </p:nvPr>
        </p:nvSpPr>
        <p:spPr>
          <a:xfrm>
            <a:off x="7970520" y="753110"/>
            <a:ext cx="3445510" cy="173355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rgbClr val="FF0000"/>
                </a:solidFill>
              </a:rPr>
              <a:t>RTOS</a:t>
            </a:r>
            <a:r>
              <a:rPr lang="zh-CN" altLang="en-US" sz="2000" b="1" dirty="0">
                <a:solidFill>
                  <a:srgbClr val="FF0000"/>
                </a:solidFill>
              </a:rPr>
              <a:t>端功能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en-US" altLang="zh-CN" sz="2000" dirty="0"/>
              <a:t>◎ </a:t>
            </a:r>
            <a:r>
              <a:rPr lang="zh-CN" altLang="en-US" sz="2000" dirty="0"/>
              <a:t>实时</a:t>
            </a:r>
            <a:r>
              <a:rPr lang="en-US" sz="2000" dirty="0"/>
              <a:t>IO</a:t>
            </a:r>
            <a:r>
              <a:rPr lang="zh-CN" altLang="en-US" sz="2000" dirty="0"/>
              <a:t>输入响应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en-US" altLang="zh-CN" sz="2000" dirty="0"/>
              <a:t>◎ </a:t>
            </a:r>
            <a:r>
              <a:rPr lang="zh-CN" altLang="en-US" sz="2000" dirty="0" err="1"/>
              <a:t>实时计算和控制</a:t>
            </a:r>
            <a:endParaRPr lang="zh-CN" altLang="en-US" sz="2000" dirty="0"/>
          </a:p>
        </p:txBody>
      </p:sp>
      <p:sp>
        <p:nvSpPr>
          <p:cNvPr id="8" name="文本框 7"/>
          <p:cNvSpPr txBox="1"/>
          <p:nvPr>
            <p:custDataLst>
              <p:tags r:id="rId3"/>
            </p:custDataLst>
          </p:nvPr>
        </p:nvSpPr>
        <p:spPr>
          <a:xfrm>
            <a:off x="776605" y="753110"/>
            <a:ext cx="4023995" cy="141287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rgbClr val="FF0000"/>
                </a:solidFill>
              </a:rPr>
              <a:t>openEuler embedded</a:t>
            </a:r>
            <a:r>
              <a:rPr lang="zh-CN" altLang="en-US" sz="2000" b="1" dirty="0">
                <a:solidFill>
                  <a:srgbClr val="FF0000"/>
                </a:solidFill>
              </a:rPr>
              <a:t>应用功能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en-US" altLang="zh-CN" sz="2000" dirty="0"/>
              <a:t>◎ </a:t>
            </a:r>
            <a:r>
              <a:rPr lang="en-US" sz="2000" dirty="0"/>
              <a:t>Ethercat</a:t>
            </a:r>
            <a:r>
              <a:rPr lang="zh-CN" altLang="en-US" sz="2000" dirty="0"/>
              <a:t>主站协议</a:t>
            </a:r>
            <a:endParaRPr lang="zh-CN" altLang="en-US" sz="2000" dirty="0"/>
          </a:p>
          <a:p>
            <a:pPr>
              <a:lnSpc>
                <a:spcPct val="150000"/>
              </a:lnSpc>
            </a:pPr>
            <a:r>
              <a:rPr lang="en-US" altLang="zh-CN" sz="2000" dirty="0">
                <a:sym typeface="+mn-ea"/>
              </a:rPr>
              <a:t>◎ </a:t>
            </a:r>
            <a:r>
              <a:rPr lang="zh-CN" altLang="en-US" sz="2000" dirty="0">
                <a:sym typeface="+mn-ea"/>
              </a:rPr>
              <a:t>多任务处理与数据储存</a:t>
            </a:r>
            <a:endParaRPr lang="zh-CN" altLang="en-US" sz="2000" dirty="0">
              <a:sym typeface="+mn-ea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4912360" y="753110"/>
            <a:ext cx="2571750" cy="1964690"/>
            <a:chOff x="4955" y="572"/>
            <a:chExt cx="4050" cy="3094"/>
          </a:xfrm>
        </p:grpSpPr>
        <p:sp>
          <p:nvSpPr>
            <p:cNvPr id="3" name="圆角矩形 2"/>
            <p:cNvSpPr/>
            <p:nvPr/>
          </p:nvSpPr>
          <p:spPr>
            <a:xfrm>
              <a:off x="4955" y="572"/>
              <a:ext cx="4051" cy="3094"/>
            </a:xfrm>
            <a:prstGeom prst="roundRect">
              <a:avLst>
                <a:gd name="adj" fmla="val 1029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5" name="图片 4"/>
            <p:cNvPicPr>
              <a:picLocks noChangeAspect="1"/>
            </p:cNvPicPr>
            <p:nvPr/>
          </p:nvPicPr>
          <p:blipFill rotWithShape="1">
            <a:blip r:embed="rId4"/>
            <a:srcRect l="20245" r="6018"/>
            <a:stretch>
              <a:fillRect/>
            </a:stretch>
          </p:blipFill>
          <p:spPr>
            <a:xfrm>
              <a:off x="5380" y="713"/>
              <a:ext cx="3483" cy="2952"/>
            </a:xfrm>
            <a:prstGeom prst="roundRect">
              <a:avLst>
                <a:gd name="adj" fmla="val 9491"/>
              </a:avLst>
            </a:prstGeom>
          </p:spPr>
        </p:pic>
      </p:grpSp>
    </p:spTree>
  </p:cSld>
  <p:clrMapOvr>
    <a:masterClrMapping/>
  </p:clrMapOvr>
  <p:transition spd="med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圆角矩形 2"/>
          <p:cNvSpPr/>
          <p:nvPr/>
        </p:nvSpPr>
        <p:spPr>
          <a:xfrm>
            <a:off x="5236845" y="789305"/>
            <a:ext cx="2572385" cy="1964690"/>
          </a:xfrm>
          <a:prstGeom prst="roundRect">
            <a:avLst>
              <a:gd name="adj" fmla="val 1029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836126" y="730030"/>
            <a:ext cx="10451465" cy="2397125"/>
            <a:chOff x="825966" y="859155"/>
            <a:chExt cx="10451465" cy="2397125"/>
          </a:xfrm>
        </p:grpSpPr>
        <p:sp>
          <p:nvSpPr>
            <p:cNvPr id="12" name="文本框 11"/>
            <p:cNvSpPr txBox="1"/>
            <p:nvPr>
              <p:custDataLst>
                <p:tags r:id="rId1"/>
              </p:custDataLst>
            </p:nvPr>
          </p:nvSpPr>
          <p:spPr>
            <a:xfrm>
              <a:off x="8282771" y="949960"/>
              <a:ext cx="2994660" cy="2215515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2000" b="1" dirty="0">
                  <a:solidFill>
                    <a:srgbClr val="FF0000"/>
                  </a:solidFill>
                </a:rPr>
                <a:t>FPGA</a:t>
              </a:r>
              <a:r>
                <a:rPr lang="zh-CN" altLang="en-US" sz="2000" b="1" dirty="0">
                  <a:solidFill>
                    <a:srgbClr val="FF0000"/>
                  </a:solidFill>
                </a:rPr>
                <a:t>端功能</a:t>
              </a:r>
              <a:endParaRPr lang="en-US" altLang="zh-CN" sz="2000" dirty="0"/>
            </a:p>
            <a:p>
              <a:pPr>
                <a:lnSpc>
                  <a:spcPct val="150000"/>
                </a:lnSpc>
              </a:pPr>
              <a:r>
                <a:rPr lang="en-US" altLang="zh-CN" sz="2000" dirty="0"/>
                <a:t>◎ 48</a:t>
              </a:r>
              <a:r>
                <a:rPr lang="zh-CN" altLang="en-US" sz="2000" dirty="0"/>
                <a:t>路</a:t>
              </a:r>
              <a:r>
                <a:rPr lang="en-US" altLang="zh-CN" sz="2000" dirty="0"/>
                <a:t>AD</a:t>
              </a:r>
              <a:r>
                <a:rPr lang="zh-CN" altLang="en-US" sz="2000" dirty="0"/>
                <a:t>数据同步采样</a:t>
              </a:r>
              <a:endParaRPr lang="en-US" altLang="zh-CN" sz="2000" dirty="0"/>
            </a:p>
            <a:p>
              <a:pPr>
                <a:lnSpc>
                  <a:spcPct val="150000"/>
                </a:lnSpc>
              </a:pPr>
              <a:r>
                <a:rPr lang="en-US" altLang="zh-CN" sz="2000" dirty="0"/>
                <a:t>◎ </a:t>
              </a:r>
              <a:r>
                <a:rPr lang="zh-CN" altLang="en-US" sz="2000" dirty="0" err="1"/>
                <a:t>实时计算和控制</a:t>
              </a:r>
              <a:endParaRPr lang="zh-CN" altLang="en-US" sz="2000" dirty="0"/>
            </a:p>
          </p:txBody>
        </p:sp>
        <p:sp>
          <p:nvSpPr>
            <p:cNvPr id="13" name="文本框 12"/>
            <p:cNvSpPr txBox="1"/>
            <p:nvPr>
              <p:custDataLst>
                <p:tags r:id="rId2"/>
              </p:custDataLst>
            </p:nvPr>
          </p:nvSpPr>
          <p:spPr>
            <a:xfrm>
              <a:off x="825966" y="859155"/>
              <a:ext cx="4337685" cy="2397125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2000" b="1" dirty="0">
                  <a:solidFill>
                    <a:srgbClr val="FF0000"/>
                  </a:solidFill>
                  <a:sym typeface="+mn-ea"/>
                </a:rPr>
                <a:t>openEuler embedded</a:t>
              </a:r>
              <a:r>
                <a:rPr lang="zh-CN" altLang="en-US" sz="2000" b="1" dirty="0">
                  <a:solidFill>
                    <a:srgbClr val="FF0000"/>
                  </a:solidFill>
                </a:rPr>
                <a:t>应用功能</a:t>
              </a:r>
              <a:endParaRPr lang="en-US" altLang="zh-CN" sz="2000" dirty="0"/>
            </a:p>
            <a:p>
              <a:pPr>
                <a:lnSpc>
                  <a:spcPct val="130000"/>
                </a:lnSpc>
              </a:pPr>
              <a:r>
                <a:rPr lang="en-US" altLang="zh-CN" sz="2000" dirty="0"/>
                <a:t>◎ </a:t>
              </a:r>
              <a:r>
                <a:rPr lang="zh-CN" altLang="en-US" sz="2000" dirty="0"/>
                <a:t>监控数据</a:t>
              </a:r>
              <a:r>
                <a:rPr lang="zh-CN" altLang="en-US" sz="2000" dirty="0">
                  <a:sym typeface="+mn-ea"/>
                </a:rPr>
                <a:t>显示</a:t>
              </a:r>
              <a:endParaRPr lang="en-US" altLang="zh-CN" sz="2000" dirty="0"/>
            </a:p>
            <a:p>
              <a:pPr>
                <a:lnSpc>
                  <a:spcPct val="130000"/>
                </a:lnSpc>
              </a:pPr>
              <a:r>
                <a:rPr lang="en-US" altLang="zh-CN" sz="2000" dirty="0"/>
                <a:t>◎ </a:t>
              </a:r>
              <a:r>
                <a:rPr lang="zh-CN" altLang="en-US" sz="2000" dirty="0"/>
                <a:t>大容量数据</a:t>
              </a:r>
              <a:r>
                <a:rPr lang="zh-CN" altLang="en-US" sz="2000" dirty="0" err="1"/>
                <a:t>录波、</a:t>
              </a:r>
              <a:r>
                <a:rPr lang="zh-CN" sz="2000" dirty="0" err="1"/>
                <a:t>网络通信</a:t>
              </a:r>
              <a:endParaRPr lang="zh-CN" sz="2000" dirty="0" err="1"/>
            </a:p>
            <a:p>
              <a:pPr>
                <a:lnSpc>
                  <a:spcPct val="130000"/>
                </a:lnSpc>
              </a:pPr>
              <a:endParaRPr lang="en-US" altLang="zh-CN" sz="800" dirty="0"/>
            </a:p>
            <a:p>
              <a:pPr>
                <a:lnSpc>
                  <a:spcPct val="150000"/>
                </a:lnSpc>
              </a:pPr>
              <a:r>
                <a:rPr lang="en-US" altLang="zh-CN" sz="2000" b="1" dirty="0">
                  <a:solidFill>
                    <a:srgbClr val="FF0000"/>
                  </a:solidFill>
                  <a:sym typeface="+mn-ea"/>
                </a:rPr>
                <a:t>HAL/RTOS</a:t>
              </a:r>
              <a:r>
                <a:rPr lang="zh-CN" altLang="en-US" sz="2000" b="1" dirty="0">
                  <a:solidFill>
                    <a:srgbClr val="FF0000"/>
                  </a:solidFill>
                  <a:sym typeface="+mn-ea"/>
                </a:rPr>
                <a:t>端功能</a:t>
              </a:r>
              <a:endParaRPr lang="en-US" altLang="zh-CN" sz="2000" dirty="0"/>
            </a:p>
            <a:p>
              <a:pPr>
                <a:lnSpc>
                  <a:spcPct val="150000"/>
                </a:lnSpc>
              </a:pPr>
              <a:r>
                <a:rPr lang="en-US" altLang="zh-CN" sz="2000" dirty="0">
                  <a:sym typeface="+mn-ea"/>
                </a:rPr>
                <a:t>◎ </a:t>
              </a:r>
              <a:r>
                <a:rPr lang="zh-CN" altLang="en-US" sz="2000" dirty="0">
                  <a:sym typeface="+mn-ea"/>
                </a:rPr>
                <a:t>实时</a:t>
              </a:r>
              <a:r>
                <a:rPr lang="en-US" altLang="zh-CN" sz="2000" dirty="0">
                  <a:sym typeface="+mn-ea"/>
                </a:rPr>
                <a:t>FPGA</a:t>
              </a:r>
              <a:r>
                <a:rPr lang="zh-CN" altLang="en-US" sz="2000" dirty="0">
                  <a:sym typeface="+mn-ea"/>
                </a:rPr>
                <a:t>通信和数据处理</a:t>
              </a:r>
              <a:endParaRPr lang="zh-CN" altLang="en-US" sz="2000" dirty="0"/>
            </a:p>
          </p:txBody>
        </p:sp>
      </p:grpSp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766445" y="201930"/>
            <a:ext cx="9937115" cy="478155"/>
          </a:xfrm>
        </p:spPr>
        <p:txBody>
          <a:bodyPr wrap="square"/>
          <a:lstStyle/>
          <a:p>
            <a:r>
              <a:rPr dirty="0">
                <a:sym typeface="+mn-ea"/>
              </a:rPr>
              <a:t>继电保护装置</a:t>
            </a:r>
            <a:r>
              <a:rPr lang="en-US" altLang="zh-CN">
                <a:sym typeface="+mn-ea"/>
              </a:rPr>
              <a:t>-</a:t>
            </a:r>
            <a:r>
              <a:rPr lang="en-US" altLang="zh-CN">
                <a:solidFill>
                  <a:srgbClr val="FF9700"/>
                </a:solidFill>
                <a:sym typeface="+mn-ea"/>
              </a:rPr>
              <a:t>RK3568J + FPGA</a:t>
            </a:r>
            <a:endParaRPr dirty="0">
              <a:sym typeface="+mn-ea"/>
            </a:endParaRPr>
          </a:p>
        </p:txBody>
      </p:sp>
      <p:pic>
        <p:nvPicPr>
          <p:cNvPr id="5" name="图片 4" descr="FPGA+AMP继电保护装置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9090" y="3177540"/>
            <a:ext cx="9494520" cy="3413760"/>
          </a:xfrm>
          <a:prstGeom prst="rect">
            <a:avLst/>
          </a:prstGeom>
        </p:spPr>
      </p:pic>
      <p:pic>
        <p:nvPicPr>
          <p:cNvPr id="100" name="图片 99"/>
          <p:cNvPicPr/>
          <p:nvPr/>
        </p:nvPicPr>
        <p:blipFill>
          <a:blip r:embed="rId4"/>
          <a:stretch>
            <a:fillRect/>
          </a:stretch>
        </p:blipFill>
        <p:spPr>
          <a:xfrm>
            <a:off x="5310505" y="963930"/>
            <a:ext cx="2424430" cy="17113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med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/>
          <p:cNvGrpSpPr/>
          <p:nvPr>
            <p:custDataLst>
              <p:tags r:id="rId1"/>
            </p:custDataLst>
          </p:nvPr>
        </p:nvGrpSpPr>
        <p:grpSpPr>
          <a:xfrm>
            <a:off x="5333752" y="2197872"/>
            <a:ext cx="6534398" cy="534670"/>
            <a:chOff x="5333752" y="2197872"/>
            <a:chExt cx="6534398" cy="534670"/>
          </a:xfrm>
        </p:grpSpPr>
        <p:grpSp>
          <p:nvGrpSpPr>
            <p:cNvPr id="16" name="组合 15"/>
            <p:cNvGrpSpPr/>
            <p:nvPr/>
          </p:nvGrpSpPr>
          <p:grpSpPr>
            <a:xfrm>
              <a:off x="5333752" y="2197872"/>
              <a:ext cx="829558" cy="534670"/>
              <a:chOff x="5870489" y="2207397"/>
              <a:chExt cx="829558" cy="534670"/>
            </a:xfrm>
          </p:grpSpPr>
          <p:sp>
            <p:nvSpPr>
              <p:cNvPr id="14" name="图形"/>
              <p:cNvSpPr/>
              <p:nvPr>
                <p:custDataLst>
                  <p:tags r:id="rId2"/>
                </p:custDataLst>
              </p:nvPr>
            </p:nvSpPr>
            <p:spPr>
              <a:xfrm flipV="1">
                <a:off x="5995708" y="2207397"/>
                <a:ext cx="579120" cy="534670"/>
              </a:xfrm>
              <a:custGeom>
                <a:avLst/>
                <a:gdLst>
                  <a:gd name="idx" fmla="cos wd2 2700000"/>
                  <a:gd name="idy" fmla="sin hd2 2700000"/>
                  <a:gd name="il" fmla="+- hc 0 idx"/>
                  <a:gd name="ir" fmla="+- hc idx 0"/>
                  <a:gd name="it" fmla="+- vc 0 idy"/>
                  <a:gd name="ib" fmla="+- vc idy 0"/>
                </a:gdLst>
                <a:ahLst/>
                <a:cxnLst>
                  <a:cxn ang="3">
                    <a:pos x="hc" y="t"/>
                  </a:cxn>
                  <a:cxn ang="3">
                    <a:pos x="il" y="it"/>
                  </a:cxn>
                  <a:cxn ang="cd2">
                    <a:pos x="l" y="vc"/>
                  </a:cxn>
                  <a:cxn ang="cd4">
                    <a:pos x="il" y="ib"/>
                  </a:cxn>
                  <a:cxn ang="cd4">
                    <a:pos x="hc" y="b"/>
                  </a:cxn>
                  <a:cxn ang="cd4">
                    <a:pos x="ir" y="ib"/>
                  </a:cxn>
                  <a:cxn ang="0">
                    <a:pos x="r" y="vc"/>
                  </a:cxn>
                  <a:cxn ang="3">
                    <a:pos x="ir" y="it"/>
                  </a:cxn>
                </a:cxnLst>
                <a:rect l="l" t="t" r="r" b="b"/>
                <a:pathLst>
                  <a:path w="963" h="888">
                    <a:moveTo>
                      <a:pt x="0" y="42"/>
                    </a:moveTo>
                    <a:cubicBezTo>
                      <a:pt x="76" y="15"/>
                      <a:pt x="158" y="0"/>
                      <a:pt x="243" y="0"/>
                    </a:cubicBezTo>
                    <a:cubicBezTo>
                      <a:pt x="641" y="0"/>
                      <a:pt x="963" y="322"/>
                      <a:pt x="963" y="720"/>
                    </a:cubicBezTo>
                    <a:cubicBezTo>
                      <a:pt x="963" y="778"/>
                      <a:pt x="956" y="834"/>
                      <a:pt x="943" y="888"/>
                    </a:cubicBezTo>
                    <a:lnTo>
                      <a:pt x="0" y="888"/>
                    </a:lnTo>
                    <a:lnTo>
                      <a:pt x="0" y="42"/>
                    </a:lnTo>
                    <a:close/>
                  </a:path>
                </a:pathLst>
              </a:custGeom>
              <a:gradFill>
                <a:gsLst>
                  <a:gs pos="5000">
                    <a:srgbClr val="096AED"/>
                  </a:gs>
                  <a:gs pos="100000">
                    <a:srgbClr val="0695F0"/>
                  </a:gs>
                </a:gsLst>
                <a:lin ang="27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5" name="文本框 14"/>
              <p:cNvSpPr txBox="1"/>
              <p:nvPr>
                <p:custDataLst>
                  <p:tags r:id="rId3"/>
                </p:custDataLst>
              </p:nvPr>
            </p:nvSpPr>
            <p:spPr>
              <a:xfrm>
                <a:off x="5870489" y="2218847"/>
                <a:ext cx="82955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solidFill>
                      <a:schemeClr val="bg1"/>
                    </a:solidFill>
                  </a:rPr>
                  <a:t>1</a:t>
                </a:r>
                <a:endParaRPr lang="zh-CN" altLang="en-US" sz="2800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7" name="TextBox 4"/>
            <p:cNvSpPr txBox="1"/>
            <p:nvPr>
              <p:custDataLst>
                <p:tags r:id="rId4"/>
              </p:custDataLst>
            </p:nvPr>
          </p:nvSpPr>
          <p:spPr>
            <a:xfrm>
              <a:off x="6163310" y="2197872"/>
              <a:ext cx="5704840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 defTabSz="1219200"/>
              <a:r>
                <a:rPr lang="zh-CN" altLang="en-US" sz="2400" b="1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异构多核处理器的特点和优势</a:t>
              </a:r>
              <a:endParaRPr lang="zh-CN" altLang="en-US" sz="2400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9" name="组合 18"/>
          <p:cNvGrpSpPr/>
          <p:nvPr>
            <p:custDataLst>
              <p:tags r:id="rId5"/>
            </p:custDataLst>
          </p:nvPr>
        </p:nvGrpSpPr>
        <p:grpSpPr>
          <a:xfrm>
            <a:off x="5333752" y="3081374"/>
            <a:ext cx="6534398" cy="534670"/>
            <a:chOff x="5333752" y="2197872"/>
            <a:chExt cx="6534398" cy="534670"/>
          </a:xfrm>
        </p:grpSpPr>
        <p:grpSp>
          <p:nvGrpSpPr>
            <p:cNvPr id="20" name="组合 19"/>
            <p:cNvGrpSpPr/>
            <p:nvPr/>
          </p:nvGrpSpPr>
          <p:grpSpPr>
            <a:xfrm>
              <a:off x="5333752" y="2197872"/>
              <a:ext cx="829558" cy="534670"/>
              <a:chOff x="5870489" y="2207397"/>
              <a:chExt cx="829558" cy="534670"/>
            </a:xfrm>
          </p:grpSpPr>
          <p:sp>
            <p:nvSpPr>
              <p:cNvPr id="22" name="图形"/>
              <p:cNvSpPr/>
              <p:nvPr>
                <p:custDataLst>
                  <p:tags r:id="rId6"/>
                </p:custDataLst>
              </p:nvPr>
            </p:nvSpPr>
            <p:spPr>
              <a:xfrm flipV="1">
                <a:off x="5995708" y="2207397"/>
                <a:ext cx="579120" cy="534670"/>
              </a:xfrm>
              <a:custGeom>
                <a:avLst/>
                <a:gdLst>
                  <a:gd name="idx" fmla="cos wd2 2700000"/>
                  <a:gd name="idy" fmla="sin hd2 2700000"/>
                  <a:gd name="il" fmla="+- hc 0 idx"/>
                  <a:gd name="ir" fmla="+- hc idx 0"/>
                  <a:gd name="it" fmla="+- vc 0 idy"/>
                  <a:gd name="ib" fmla="+- vc idy 0"/>
                </a:gdLst>
                <a:ahLst/>
                <a:cxnLst>
                  <a:cxn ang="3">
                    <a:pos x="hc" y="t"/>
                  </a:cxn>
                  <a:cxn ang="3">
                    <a:pos x="il" y="it"/>
                  </a:cxn>
                  <a:cxn ang="cd2">
                    <a:pos x="l" y="vc"/>
                  </a:cxn>
                  <a:cxn ang="cd4">
                    <a:pos x="il" y="ib"/>
                  </a:cxn>
                  <a:cxn ang="cd4">
                    <a:pos x="hc" y="b"/>
                  </a:cxn>
                  <a:cxn ang="cd4">
                    <a:pos x="ir" y="ib"/>
                  </a:cxn>
                  <a:cxn ang="0">
                    <a:pos x="r" y="vc"/>
                  </a:cxn>
                  <a:cxn ang="3">
                    <a:pos x="ir" y="it"/>
                  </a:cxn>
                </a:cxnLst>
                <a:rect l="l" t="t" r="r" b="b"/>
                <a:pathLst>
                  <a:path w="963" h="888">
                    <a:moveTo>
                      <a:pt x="0" y="42"/>
                    </a:moveTo>
                    <a:cubicBezTo>
                      <a:pt x="76" y="15"/>
                      <a:pt x="158" y="0"/>
                      <a:pt x="243" y="0"/>
                    </a:cubicBezTo>
                    <a:cubicBezTo>
                      <a:pt x="641" y="0"/>
                      <a:pt x="963" y="322"/>
                      <a:pt x="963" y="720"/>
                    </a:cubicBezTo>
                    <a:cubicBezTo>
                      <a:pt x="963" y="778"/>
                      <a:pt x="956" y="834"/>
                      <a:pt x="943" y="888"/>
                    </a:cubicBezTo>
                    <a:lnTo>
                      <a:pt x="0" y="888"/>
                    </a:lnTo>
                    <a:lnTo>
                      <a:pt x="0" y="42"/>
                    </a:lnTo>
                    <a:close/>
                  </a:path>
                </a:pathLst>
              </a:custGeom>
              <a:gradFill>
                <a:gsLst>
                  <a:gs pos="5000">
                    <a:srgbClr val="096AED"/>
                  </a:gs>
                  <a:gs pos="100000">
                    <a:srgbClr val="0695F0"/>
                  </a:gs>
                </a:gsLst>
                <a:lin ang="27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3" name="文本框 22"/>
              <p:cNvSpPr txBox="1"/>
              <p:nvPr>
                <p:custDataLst>
                  <p:tags r:id="rId7"/>
                </p:custDataLst>
              </p:nvPr>
            </p:nvSpPr>
            <p:spPr>
              <a:xfrm>
                <a:off x="5870489" y="2218847"/>
                <a:ext cx="82955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solidFill>
                      <a:schemeClr val="bg1"/>
                    </a:solidFill>
                  </a:rPr>
                  <a:t>2</a:t>
                </a:r>
                <a:endParaRPr lang="zh-CN" altLang="en-US" sz="2800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21" name="TextBox 4"/>
            <p:cNvSpPr txBox="1"/>
            <p:nvPr>
              <p:custDataLst>
                <p:tags r:id="rId8"/>
              </p:custDataLst>
            </p:nvPr>
          </p:nvSpPr>
          <p:spPr>
            <a:xfrm>
              <a:off x="6163310" y="2197872"/>
              <a:ext cx="5704840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 defTabSz="1219200"/>
              <a:r>
                <a:rPr lang="zh-CN" altLang="en-US" sz="2400" b="1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异构多核处理器的典型应用场景</a:t>
              </a:r>
              <a:endParaRPr lang="zh-CN" altLang="en-US" sz="2400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4" name="组合 23"/>
          <p:cNvGrpSpPr/>
          <p:nvPr>
            <p:custDataLst>
              <p:tags r:id="rId9"/>
            </p:custDataLst>
          </p:nvPr>
        </p:nvGrpSpPr>
        <p:grpSpPr>
          <a:xfrm>
            <a:off x="5333752" y="4043505"/>
            <a:ext cx="6534398" cy="534670"/>
            <a:chOff x="5333752" y="2197872"/>
            <a:chExt cx="6534398" cy="534670"/>
          </a:xfrm>
        </p:grpSpPr>
        <p:grpSp>
          <p:nvGrpSpPr>
            <p:cNvPr id="25" name="组合 24"/>
            <p:cNvGrpSpPr/>
            <p:nvPr/>
          </p:nvGrpSpPr>
          <p:grpSpPr>
            <a:xfrm>
              <a:off x="5333752" y="2197872"/>
              <a:ext cx="829558" cy="534670"/>
              <a:chOff x="5870489" y="2207397"/>
              <a:chExt cx="829558" cy="534670"/>
            </a:xfrm>
          </p:grpSpPr>
          <p:sp>
            <p:nvSpPr>
              <p:cNvPr id="27" name="图形"/>
              <p:cNvSpPr/>
              <p:nvPr>
                <p:custDataLst>
                  <p:tags r:id="rId10"/>
                </p:custDataLst>
              </p:nvPr>
            </p:nvSpPr>
            <p:spPr>
              <a:xfrm flipV="1">
                <a:off x="5995708" y="2207397"/>
                <a:ext cx="579120" cy="534670"/>
              </a:xfrm>
              <a:custGeom>
                <a:avLst/>
                <a:gdLst>
                  <a:gd name="idx" fmla="cos wd2 2700000"/>
                  <a:gd name="idy" fmla="sin hd2 2700000"/>
                  <a:gd name="il" fmla="+- hc 0 idx"/>
                  <a:gd name="ir" fmla="+- hc idx 0"/>
                  <a:gd name="it" fmla="+- vc 0 idy"/>
                  <a:gd name="ib" fmla="+- vc idy 0"/>
                </a:gdLst>
                <a:ahLst/>
                <a:cxnLst>
                  <a:cxn ang="3">
                    <a:pos x="hc" y="t"/>
                  </a:cxn>
                  <a:cxn ang="3">
                    <a:pos x="il" y="it"/>
                  </a:cxn>
                  <a:cxn ang="cd2">
                    <a:pos x="l" y="vc"/>
                  </a:cxn>
                  <a:cxn ang="cd4">
                    <a:pos x="il" y="ib"/>
                  </a:cxn>
                  <a:cxn ang="cd4">
                    <a:pos x="hc" y="b"/>
                  </a:cxn>
                  <a:cxn ang="cd4">
                    <a:pos x="ir" y="ib"/>
                  </a:cxn>
                  <a:cxn ang="0">
                    <a:pos x="r" y="vc"/>
                  </a:cxn>
                  <a:cxn ang="3">
                    <a:pos x="ir" y="it"/>
                  </a:cxn>
                </a:cxnLst>
                <a:rect l="l" t="t" r="r" b="b"/>
                <a:pathLst>
                  <a:path w="963" h="888">
                    <a:moveTo>
                      <a:pt x="0" y="42"/>
                    </a:moveTo>
                    <a:cubicBezTo>
                      <a:pt x="76" y="15"/>
                      <a:pt x="158" y="0"/>
                      <a:pt x="243" y="0"/>
                    </a:cubicBezTo>
                    <a:cubicBezTo>
                      <a:pt x="641" y="0"/>
                      <a:pt x="963" y="322"/>
                      <a:pt x="963" y="720"/>
                    </a:cubicBezTo>
                    <a:cubicBezTo>
                      <a:pt x="963" y="778"/>
                      <a:pt x="956" y="834"/>
                      <a:pt x="943" y="888"/>
                    </a:cubicBezTo>
                    <a:lnTo>
                      <a:pt x="0" y="888"/>
                    </a:lnTo>
                    <a:lnTo>
                      <a:pt x="0" y="42"/>
                    </a:lnTo>
                    <a:close/>
                  </a:path>
                </a:pathLst>
              </a:custGeom>
              <a:gradFill>
                <a:gsLst>
                  <a:gs pos="5000">
                    <a:srgbClr val="096AED"/>
                  </a:gs>
                  <a:gs pos="100000">
                    <a:srgbClr val="0695F0"/>
                  </a:gs>
                </a:gsLst>
                <a:lin ang="27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8" name="文本框 27"/>
              <p:cNvSpPr txBox="1"/>
              <p:nvPr>
                <p:custDataLst>
                  <p:tags r:id="rId11"/>
                </p:custDataLst>
              </p:nvPr>
            </p:nvSpPr>
            <p:spPr>
              <a:xfrm>
                <a:off x="5870489" y="2218847"/>
                <a:ext cx="82955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solidFill>
                      <a:schemeClr val="bg1"/>
                    </a:solidFill>
                  </a:rPr>
                  <a:t>3</a:t>
                </a:r>
                <a:endParaRPr lang="zh-CN" altLang="en-US" sz="2800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26" name="TextBox 4"/>
            <p:cNvSpPr txBox="1"/>
            <p:nvPr>
              <p:custDataLst>
                <p:tags r:id="rId12"/>
              </p:custDataLst>
            </p:nvPr>
          </p:nvSpPr>
          <p:spPr>
            <a:xfrm>
              <a:off x="6163310" y="2197872"/>
              <a:ext cx="5704840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 defTabSz="1219200"/>
              <a:r>
                <a:rPr lang="zh-CN" altLang="en-US" sz="2400" b="1" kern="0" dirty="0" err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基于异构多核处理器的欧拉系统开发</a:t>
              </a:r>
              <a:endParaRPr lang="zh-CN" altLang="en-US" sz="2400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9" name="组合 28"/>
          <p:cNvGrpSpPr/>
          <p:nvPr>
            <p:custDataLst>
              <p:tags r:id="rId13"/>
            </p:custDataLst>
          </p:nvPr>
        </p:nvGrpSpPr>
        <p:grpSpPr>
          <a:xfrm>
            <a:off x="5333752" y="5005636"/>
            <a:ext cx="6858000" cy="534670"/>
            <a:chOff x="5333752" y="2197872"/>
            <a:chExt cx="6858000" cy="534670"/>
          </a:xfrm>
        </p:grpSpPr>
        <p:grpSp>
          <p:nvGrpSpPr>
            <p:cNvPr id="30" name="组合 29"/>
            <p:cNvGrpSpPr/>
            <p:nvPr/>
          </p:nvGrpSpPr>
          <p:grpSpPr>
            <a:xfrm>
              <a:off x="5333752" y="2197872"/>
              <a:ext cx="829558" cy="534670"/>
              <a:chOff x="5870489" y="2207397"/>
              <a:chExt cx="829558" cy="534670"/>
            </a:xfrm>
          </p:grpSpPr>
          <p:sp>
            <p:nvSpPr>
              <p:cNvPr id="32" name="图形"/>
              <p:cNvSpPr/>
              <p:nvPr>
                <p:custDataLst>
                  <p:tags r:id="rId14"/>
                </p:custDataLst>
              </p:nvPr>
            </p:nvSpPr>
            <p:spPr>
              <a:xfrm flipV="1">
                <a:off x="5995708" y="2207397"/>
                <a:ext cx="579120" cy="534670"/>
              </a:xfrm>
              <a:custGeom>
                <a:avLst/>
                <a:gdLst>
                  <a:gd name="idx" fmla="cos wd2 2700000"/>
                  <a:gd name="idy" fmla="sin hd2 2700000"/>
                  <a:gd name="il" fmla="+- hc 0 idx"/>
                  <a:gd name="ir" fmla="+- hc idx 0"/>
                  <a:gd name="it" fmla="+- vc 0 idy"/>
                  <a:gd name="ib" fmla="+- vc idy 0"/>
                </a:gdLst>
                <a:ahLst/>
                <a:cxnLst>
                  <a:cxn ang="3">
                    <a:pos x="hc" y="t"/>
                  </a:cxn>
                  <a:cxn ang="3">
                    <a:pos x="il" y="it"/>
                  </a:cxn>
                  <a:cxn ang="cd2">
                    <a:pos x="l" y="vc"/>
                  </a:cxn>
                  <a:cxn ang="cd4">
                    <a:pos x="il" y="ib"/>
                  </a:cxn>
                  <a:cxn ang="cd4">
                    <a:pos x="hc" y="b"/>
                  </a:cxn>
                  <a:cxn ang="cd4">
                    <a:pos x="ir" y="ib"/>
                  </a:cxn>
                  <a:cxn ang="0">
                    <a:pos x="r" y="vc"/>
                  </a:cxn>
                  <a:cxn ang="3">
                    <a:pos x="ir" y="it"/>
                  </a:cxn>
                </a:cxnLst>
                <a:rect l="l" t="t" r="r" b="b"/>
                <a:pathLst>
                  <a:path w="963" h="888">
                    <a:moveTo>
                      <a:pt x="0" y="42"/>
                    </a:moveTo>
                    <a:cubicBezTo>
                      <a:pt x="76" y="15"/>
                      <a:pt x="158" y="0"/>
                      <a:pt x="243" y="0"/>
                    </a:cubicBezTo>
                    <a:cubicBezTo>
                      <a:pt x="641" y="0"/>
                      <a:pt x="963" y="322"/>
                      <a:pt x="963" y="720"/>
                    </a:cubicBezTo>
                    <a:cubicBezTo>
                      <a:pt x="963" y="778"/>
                      <a:pt x="956" y="834"/>
                      <a:pt x="943" y="888"/>
                    </a:cubicBezTo>
                    <a:lnTo>
                      <a:pt x="0" y="888"/>
                    </a:lnTo>
                    <a:lnTo>
                      <a:pt x="0" y="42"/>
                    </a:lnTo>
                    <a:close/>
                  </a:path>
                </a:pathLst>
              </a:custGeom>
              <a:gradFill>
                <a:gsLst>
                  <a:gs pos="5000">
                    <a:srgbClr val="096AED"/>
                  </a:gs>
                  <a:gs pos="100000">
                    <a:srgbClr val="0695F0"/>
                  </a:gs>
                </a:gsLst>
                <a:lin ang="27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3" name="文本框 32"/>
              <p:cNvSpPr txBox="1"/>
              <p:nvPr>
                <p:custDataLst>
                  <p:tags r:id="rId15"/>
                </p:custDataLst>
              </p:nvPr>
            </p:nvSpPr>
            <p:spPr>
              <a:xfrm>
                <a:off x="5870489" y="2218847"/>
                <a:ext cx="82955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solidFill>
                      <a:schemeClr val="bg1"/>
                    </a:solidFill>
                  </a:rPr>
                  <a:t>4</a:t>
                </a:r>
                <a:endParaRPr lang="zh-CN" altLang="en-US" sz="2800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31" name="TextBox 4"/>
            <p:cNvSpPr txBox="1"/>
            <p:nvPr>
              <p:custDataLst>
                <p:tags r:id="rId16"/>
              </p:custDataLst>
            </p:nvPr>
          </p:nvSpPr>
          <p:spPr>
            <a:xfrm>
              <a:off x="6163062" y="2197872"/>
              <a:ext cx="6028690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 defTabSz="1219200"/>
              <a:r>
                <a:rPr lang="zh-CN" altLang="en-US" sz="2400" b="1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异构多核处理器欧拉系统工业应用案例</a:t>
              </a:r>
              <a:endParaRPr lang="zh-CN" altLang="en-US" sz="2400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ransition spd="med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5205731" y="3296285"/>
            <a:ext cx="1795144" cy="2050415"/>
            <a:chOff x="12461092" y="2132664"/>
            <a:chExt cx="1014076" cy="1158462"/>
          </a:xfrm>
        </p:grpSpPr>
        <p:sp>
          <p:nvSpPr>
            <p:cNvPr id="9" name="矩形: 圆角 8"/>
            <p:cNvSpPr/>
            <p:nvPr>
              <p:custDataLst>
                <p:tags r:id="rId1"/>
              </p:custDataLst>
            </p:nvPr>
          </p:nvSpPr>
          <p:spPr>
            <a:xfrm>
              <a:off x="12461092" y="2132664"/>
              <a:ext cx="1014076" cy="1158462"/>
            </a:xfrm>
            <a:prstGeom prst="roundRect">
              <a:avLst>
                <a:gd name="adj" fmla="val 707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pic>
          <p:nvPicPr>
            <p:cNvPr id="10" name="图片 9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 rotWithShape="1">
            <a:blip r:embed="rId3" cstate="print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116" t="80183" r="54032" b="8107"/>
            <a:stretch>
              <a:fillRect/>
            </a:stretch>
          </p:blipFill>
          <p:spPr>
            <a:xfrm>
              <a:off x="12492299" y="2174281"/>
              <a:ext cx="943769" cy="1074869"/>
            </a:xfrm>
            <a:prstGeom prst="rect">
              <a:avLst/>
            </a:prstGeom>
          </p:spPr>
        </p:pic>
      </p:grpSp>
      <p:sp>
        <p:nvSpPr>
          <p:cNvPr id="2" name="标题 1"/>
          <p:cNvSpPr txBox="1"/>
          <p:nvPr/>
        </p:nvSpPr>
        <p:spPr>
          <a:xfrm>
            <a:off x="0" y="1042670"/>
            <a:ext cx="12192000" cy="2386330"/>
          </a:xfrm>
          <a:prstGeom prst="rect">
            <a:avLst/>
          </a:prstGeom>
          <a:effectLst/>
          <a:scene3d>
            <a:camera prst="orthographicFront"/>
            <a:lightRig rig="threePt" dir="t"/>
          </a:scene3d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800" b="1" kern="1200">
                <a:solidFill>
                  <a:schemeClr val="bg1"/>
                </a:solidFill>
                <a:effectLst>
                  <a:reflection blurRad="50800" stA="55000" endA="50" endPos="70000" dist="635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44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因我们的存在</a:t>
            </a:r>
            <a:r>
              <a:rPr lang="en-US" altLang="zh-CN" sz="44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,</a:t>
            </a:r>
            <a:r>
              <a:rPr lang="zh-CN" altLang="en-US" sz="44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让嵌入式应用更简单</a:t>
            </a:r>
            <a:endParaRPr kumimoji="0" lang="zh-CN" altLang="en-US" sz="4400" b="1" i="0" u="none" strike="noStrike" kern="1200" cap="none" spc="0" normalizeH="0" baseline="0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+mj-cs"/>
              <a:sym typeface="+mn-ea"/>
            </a:endParaRPr>
          </a:p>
        </p:txBody>
      </p:sp>
    </p:spTree>
  </p:cSld>
  <p:clrMapOvr>
    <a:masterClrMapping/>
  </p:clrMapOvr>
  <p:transition spd="med">
    <p:push dir="u"/>
  </p:transition>
  <p:timing>
    <p:tnLst>
      <p:par>
        <p:cTn id="1" dur="indefinite" restart="never" nodeType="tmRoot"/>
      </p:par>
    </p:tnLst>
    <p:bldLst>
      <p:bldP spid="2" grpId="1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6" name="标题 1"/>
          <p:cNvSpPr txBox="1"/>
          <p:nvPr/>
        </p:nvSpPr>
        <p:spPr>
          <a:xfrm>
            <a:off x="0" y="1701536"/>
            <a:ext cx="12191999" cy="1907071"/>
          </a:xfrm>
          <a:prstGeom prst="rect">
            <a:avLst/>
          </a:prstGeom>
          <a:effectLst/>
          <a:scene3d>
            <a:camera prst="orthographicFront"/>
            <a:lightRig rig="threePt" dir="t"/>
          </a:scene3d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800" b="1" kern="1200">
                <a:solidFill>
                  <a:schemeClr val="bg1"/>
                </a:solidFill>
                <a:effectLst>
                  <a:reflection blurRad="50800" stA="55000" endA="50" endPos="70000" dist="635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感谢聆听</a:t>
            </a:r>
            <a:endParaRPr kumimoji="0" lang="zh-CN" altLang="en-US" sz="44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</p:spTree>
  </p:cSld>
  <p:clrMapOvr>
    <a:masterClrMapping/>
  </p:clrMapOvr>
  <p:transition spd="med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-1" y="1759956"/>
            <a:ext cx="12192000" cy="1907071"/>
          </a:xfrm>
          <a:prstGeom prst="rect">
            <a:avLst/>
          </a:prstGeom>
          <a:effectLst/>
          <a:scene3d>
            <a:camera prst="orthographicFront"/>
            <a:lightRig rig="threePt" dir="t"/>
          </a:scene3d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800" b="1" kern="1200">
                <a:solidFill>
                  <a:schemeClr val="bg1"/>
                </a:solidFill>
                <a:effectLst>
                  <a:reflection blurRad="50800" stA="55000" endA="50" endPos="70000" dist="635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1-</a:t>
            </a:r>
            <a:r>
              <a:rPr kumimoji="0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FF97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异构多核</a:t>
            </a:r>
            <a:r>
              <a:rPr kumimoji="0" lang="zh-CN" altLang="en-US" sz="4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处理器的特点和优势</a:t>
            </a:r>
            <a:endParaRPr kumimoji="0" lang="zh-CN" altLang="en-US" sz="44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</p:spTree>
  </p:cSld>
  <p:clrMapOvr>
    <a:masterClrMapping/>
  </p:clrMapOvr>
  <p:transition spd="med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766445" y="201930"/>
            <a:ext cx="9453245" cy="478155"/>
          </a:xfrm>
        </p:spPr>
        <p:txBody>
          <a:bodyPr wrap="square"/>
          <a:lstStyle/>
          <a:p>
            <a:r>
              <a:rPr dirty="0"/>
              <a:t>多核处理器分类</a:t>
            </a:r>
            <a:r>
              <a:rPr lang="en-US" dirty="0"/>
              <a:t>-</a:t>
            </a:r>
            <a:r>
              <a:rPr lang="zh-CN" altLang="en-US" dirty="0">
                <a:solidFill>
                  <a:srgbClr val="FF9700"/>
                </a:solidFill>
              </a:rPr>
              <a:t>架构</a:t>
            </a:r>
            <a:endParaRPr lang="zh-CN" altLang="en-US" sz="2000" dirty="0">
              <a:solidFill>
                <a:srgbClr val="FF9700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942838" y="1176633"/>
            <a:ext cx="4045041" cy="164280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FF0000"/>
                </a:solidFill>
              </a:rPr>
              <a:t>同构</a:t>
            </a:r>
            <a:r>
              <a:rPr lang="zh-CN" altLang="en-US" sz="2400" b="1" dirty="0"/>
              <a:t>多核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pt-BR" altLang="zh-CN" dirty="0"/>
              <a:t>-</a:t>
            </a:r>
            <a:r>
              <a:rPr lang="zh-CN" altLang="en-US" dirty="0"/>
              <a:t>全志</a:t>
            </a:r>
            <a:r>
              <a:rPr lang="pt-BR" altLang="zh-CN" dirty="0"/>
              <a:t>T</a:t>
            </a:r>
            <a:r>
              <a:rPr lang="en-US" altLang="pt-BR" dirty="0"/>
              <a:t>3/A40i</a:t>
            </a:r>
            <a:r>
              <a:rPr lang="zh-CN" altLang="en-US" dirty="0"/>
              <a:t>，</a:t>
            </a:r>
            <a:r>
              <a:rPr lang="pt-BR" altLang="zh-CN" dirty="0"/>
              <a:t>4x </a:t>
            </a:r>
            <a:r>
              <a:rPr lang="en-US" altLang="pt-BR" dirty="0"/>
              <a:t>Cortex-</a:t>
            </a:r>
            <a:r>
              <a:rPr lang="pt-BR" altLang="zh-CN" dirty="0"/>
              <a:t>A</a:t>
            </a:r>
            <a:r>
              <a:rPr lang="en-US" altLang="pt-BR" dirty="0"/>
              <a:t>7</a:t>
            </a:r>
            <a:endParaRPr lang="pt-BR" altLang="zh-CN" dirty="0"/>
          </a:p>
          <a:p>
            <a:pPr>
              <a:lnSpc>
                <a:spcPct val="150000"/>
              </a:lnSpc>
            </a:pPr>
            <a:r>
              <a:rPr lang="pt-BR" altLang="zh-CN" dirty="0"/>
              <a:t>-</a:t>
            </a:r>
            <a:r>
              <a:rPr lang="zh-CN" altLang="en-US" dirty="0">
                <a:sym typeface="+mn-ea"/>
              </a:rPr>
              <a:t>全志</a:t>
            </a:r>
            <a:r>
              <a:rPr lang="pt-BR" altLang="zh-CN" dirty="0">
                <a:sym typeface="+mn-ea"/>
              </a:rPr>
              <a:t>T507</a:t>
            </a:r>
            <a:r>
              <a:rPr lang="zh-CN" altLang="pt-BR" dirty="0">
                <a:sym typeface="+mn-ea"/>
              </a:rPr>
              <a:t>，</a:t>
            </a:r>
            <a:r>
              <a:rPr lang="en-US" altLang="zh-CN" dirty="0">
                <a:sym typeface="+mn-ea"/>
              </a:rPr>
              <a:t>    </a:t>
            </a:r>
            <a:r>
              <a:rPr lang="pt-BR" altLang="zh-CN" dirty="0">
                <a:sym typeface="+mn-ea"/>
              </a:rPr>
              <a:t>4x </a:t>
            </a:r>
            <a:r>
              <a:rPr lang="en-US" altLang="pt-BR" dirty="0">
                <a:sym typeface="+mn-ea"/>
              </a:rPr>
              <a:t>Cortex-</a:t>
            </a:r>
            <a:r>
              <a:rPr lang="pt-BR" altLang="zh-CN" dirty="0">
                <a:sym typeface="+mn-ea"/>
              </a:rPr>
              <a:t>A53</a:t>
            </a:r>
            <a:endParaRPr lang="pt-BR" altLang="zh-CN" dirty="0"/>
          </a:p>
          <a:p>
            <a:pPr>
              <a:lnSpc>
                <a:spcPct val="150000"/>
              </a:lnSpc>
            </a:pP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5906770" y="1176655"/>
            <a:ext cx="5999480" cy="164274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FF0000"/>
                </a:solidFill>
              </a:rPr>
              <a:t>异构</a:t>
            </a:r>
            <a:r>
              <a:rPr lang="zh-CN" altLang="en-US" sz="2400" b="1" dirty="0"/>
              <a:t>多核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-</a:t>
            </a:r>
            <a:r>
              <a:rPr lang="zh-CN" altLang="en-US" dirty="0">
                <a:sym typeface="+mn-ea"/>
              </a:rPr>
              <a:t>瑞芯微</a:t>
            </a:r>
            <a:r>
              <a:rPr lang="pt-BR" altLang="zh-CN" dirty="0">
                <a:sym typeface="+mn-ea"/>
              </a:rPr>
              <a:t>RK3568J</a:t>
            </a:r>
            <a:r>
              <a:rPr lang="zh-CN" altLang="en-US" dirty="0">
                <a:sym typeface="+mn-ea"/>
              </a:rPr>
              <a:t>，</a:t>
            </a:r>
            <a:r>
              <a:rPr lang="pt-BR" altLang="zh-CN" dirty="0">
                <a:sym typeface="+mn-ea"/>
              </a:rPr>
              <a:t>4x </a:t>
            </a:r>
            <a:r>
              <a:rPr lang="en-US" altLang="pt-BR" dirty="0">
                <a:sym typeface="+mn-ea"/>
              </a:rPr>
              <a:t>Cortex-</a:t>
            </a:r>
            <a:r>
              <a:rPr lang="pt-BR" altLang="zh-CN" dirty="0">
                <a:sym typeface="+mn-ea"/>
              </a:rPr>
              <a:t>A55</a:t>
            </a:r>
            <a:r>
              <a:rPr lang="en-US" altLang="pt-BR" dirty="0">
                <a:sym typeface="+mn-ea"/>
              </a:rPr>
              <a:t> + RISC-V</a:t>
            </a:r>
            <a:endParaRPr lang="pt-BR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-</a:t>
            </a:r>
            <a:r>
              <a:rPr lang="zh-CN" altLang="en-US" dirty="0">
                <a:sym typeface="+mn-ea"/>
              </a:rPr>
              <a:t>瑞芯微</a:t>
            </a:r>
            <a:r>
              <a:rPr lang="pt-BR" altLang="zh-CN" dirty="0">
                <a:sym typeface="+mn-ea"/>
              </a:rPr>
              <a:t>RK35</a:t>
            </a:r>
            <a:r>
              <a:rPr lang="en-US" altLang="pt-BR" dirty="0">
                <a:sym typeface="+mn-ea"/>
              </a:rPr>
              <a:t>8</a:t>
            </a:r>
            <a:r>
              <a:rPr lang="pt-BR" altLang="zh-CN" dirty="0">
                <a:sym typeface="+mn-ea"/>
              </a:rPr>
              <a:t>8J</a:t>
            </a:r>
            <a:r>
              <a:rPr lang="zh-CN" altLang="en-US" dirty="0">
                <a:sym typeface="+mn-ea"/>
              </a:rPr>
              <a:t>，</a:t>
            </a:r>
            <a:r>
              <a:rPr lang="pt-BR" altLang="zh-CN" dirty="0">
                <a:sym typeface="+mn-ea"/>
              </a:rPr>
              <a:t>4x </a:t>
            </a:r>
            <a:r>
              <a:rPr lang="en-US" altLang="pt-BR" dirty="0">
                <a:sym typeface="+mn-ea"/>
              </a:rPr>
              <a:t>Cortex-</a:t>
            </a:r>
            <a:r>
              <a:rPr lang="pt-BR" altLang="zh-CN" dirty="0">
                <a:sym typeface="+mn-ea"/>
              </a:rPr>
              <a:t>A</a:t>
            </a:r>
            <a:r>
              <a:rPr lang="en-US" altLang="pt-BR" dirty="0">
                <a:sym typeface="+mn-ea"/>
              </a:rPr>
              <a:t>76 + </a:t>
            </a:r>
            <a:r>
              <a:rPr lang="pt-BR" altLang="zh-CN" dirty="0">
                <a:sym typeface="+mn-ea"/>
              </a:rPr>
              <a:t>4x </a:t>
            </a:r>
            <a:r>
              <a:rPr lang="en-US" altLang="pt-BR" dirty="0">
                <a:sym typeface="+mn-ea"/>
              </a:rPr>
              <a:t>Cortex-</a:t>
            </a:r>
            <a:r>
              <a:rPr lang="pt-BR" altLang="zh-CN" dirty="0">
                <a:sym typeface="+mn-ea"/>
              </a:rPr>
              <a:t>A55</a:t>
            </a:r>
            <a:endParaRPr lang="en-US" altLang="pt-BR" dirty="0">
              <a:sym typeface="+mn-ea"/>
            </a:endParaRPr>
          </a:p>
          <a:p>
            <a:pPr>
              <a:lnSpc>
                <a:spcPct val="150000"/>
              </a:lnSpc>
            </a:pPr>
            <a:endParaRPr lang="zh-CN" altLang="en-US" dirty="0"/>
          </a:p>
        </p:txBody>
      </p:sp>
      <p:pic>
        <p:nvPicPr>
          <p:cNvPr id="8" name="图片 7" descr="A5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9565" y="2999105"/>
            <a:ext cx="5120005" cy="3426460"/>
          </a:xfrm>
          <a:prstGeom prst="rect">
            <a:avLst/>
          </a:prstGeom>
        </p:spPr>
      </p:pic>
      <p:pic>
        <p:nvPicPr>
          <p:cNvPr id="12" name="图片 11" descr="358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20000">
            <a:off x="5887085" y="1805940"/>
            <a:ext cx="5453380" cy="5453380"/>
          </a:xfrm>
          <a:prstGeom prst="rect">
            <a:avLst/>
          </a:prstGeom>
        </p:spPr>
      </p:pic>
    </p:spTree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766445" y="201930"/>
            <a:ext cx="9453245" cy="478155"/>
          </a:xfrm>
        </p:spPr>
        <p:txBody>
          <a:bodyPr wrap="square"/>
          <a:lstStyle/>
          <a:p>
            <a:r>
              <a:rPr>
                <a:sym typeface="+mn-ea"/>
              </a:rPr>
              <a:t>多核处理器分类</a:t>
            </a:r>
            <a:r>
              <a:rPr lang="en-US">
                <a:sym typeface="+mn-ea"/>
              </a:rPr>
              <a:t>-</a:t>
            </a:r>
            <a:r>
              <a:rPr>
                <a:solidFill>
                  <a:srgbClr val="FF9700"/>
                </a:solidFill>
                <a:sym typeface="+mn-ea"/>
              </a:rPr>
              <a:t>运行模式</a:t>
            </a:r>
            <a:endParaRPr lang="en-US" altLang="zh-CN" dirty="0"/>
          </a:p>
        </p:txBody>
      </p:sp>
      <p:grpSp>
        <p:nvGrpSpPr>
          <p:cNvPr id="21" name="组合 20"/>
          <p:cNvGrpSpPr/>
          <p:nvPr/>
        </p:nvGrpSpPr>
        <p:grpSpPr>
          <a:xfrm>
            <a:off x="782934" y="1353199"/>
            <a:ext cx="5521960" cy="4914900"/>
            <a:chOff x="1079025" y="1527033"/>
            <a:chExt cx="5521960" cy="4914900"/>
          </a:xfrm>
        </p:grpSpPr>
        <p:sp>
          <p:nvSpPr>
            <p:cNvPr id="5" name="文本框 4"/>
            <p:cNvSpPr txBox="1"/>
            <p:nvPr/>
          </p:nvSpPr>
          <p:spPr>
            <a:xfrm>
              <a:off x="1140620" y="5473558"/>
              <a:ext cx="5460365" cy="968375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2400" b="1" dirty="0">
                  <a:solidFill>
                    <a:srgbClr val="FF0000"/>
                  </a:solidFill>
                </a:rPr>
                <a:t>BMP</a:t>
              </a:r>
              <a:r>
                <a:rPr lang="zh-CN" altLang="en-US" sz="2400" b="1" dirty="0">
                  <a:solidFill>
                    <a:srgbClr val="FF0000"/>
                  </a:solidFill>
                </a:rPr>
                <a:t>：</a:t>
              </a:r>
              <a:r>
                <a:rPr lang="en-US" altLang="zh-CN" dirty="0">
                  <a:sym typeface="+mn-ea"/>
                </a:rPr>
                <a:t>Linux-RT + </a:t>
              </a:r>
              <a:r>
                <a:rPr lang="zh-CN" altLang="en-US" dirty="0"/>
                <a:t>隔核、绑核</a:t>
              </a:r>
              <a:endParaRPr lang="en-US" altLang="zh-CN" dirty="0"/>
            </a:p>
            <a:p>
              <a:pPr>
                <a:lnSpc>
                  <a:spcPct val="150000"/>
                </a:lnSpc>
              </a:pPr>
              <a:endParaRPr lang="pt-BR" altLang="zh-CN" dirty="0"/>
            </a:p>
            <a:p>
              <a:pPr marL="0" algn="l" rtl="0" eaLnBrk="1" fontAlgn="t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</a:pPr>
              <a:endParaRPr lang="pt-BR" altLang="zh-CN" dirty="0"/>
            </a:p>
            <a:p>
              <a:pPr>
                <a:lnSpc>
                  <a:spcPct val="150000"/>
                </a:lnSpc>
              </a:pPr>
              <a:endParaRPr lang="zh-CN" altLang="en-US" dirty="0"/>
            </a:p>
          </p:txBody>
        </p:sp>
        <p:grpSp>
          <p:nvGrpSpPr>
            <p:cNvPr id="15" name="组合 14"/>
            <p:cNvGrpSpPr/>
            <p:nvPr/>
          </p:nvGrpSpPr>
          <p:grpSpPr>
            <a:xfrm>
              <a:off x="1079025" y="1527033"/>
              <a:ext cx="5046345" cy="3867552"/>
              <a:chOff x="1079025" y="1527033"/>
              <a:chExt cx="5046345" cy="3867552"/>
            </a:xfrm>
          </p:grpSpPr>
          <p:sp>
            <p:nvSpPr>
              <p:cNvPr id="4" name="文本框 3"/>
              <p:cNvSpPr txBox="1"/>
              <p:nvPr/>
            </p:nvSpPr>
            <p:spPr>
              <a:xfrm>
                <a:off x="1079025" y="1527033"/>
                <a:ext cx="5046345" cy="897255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sz="2400" b="1" dirty="0">
                    <a:solidFill>
                      <a:srgbClr val="FF0000"/>
                    </a:solidFill>
                  </a:rPr>
                  <a:t>SMP</a:t>
                </a:r>
                <a:r>
                  <a:rPr lang="zh-CN" altLang="en-US" sz="2400" b="1" dirty="0">
                    <a:solidFill>
                      <a:srgbClr val="FF0000"/>
                    </a:solidFill>
                  </a:rPr>
                  <a:t>：</a:t>
                </a:r>
                <a:r>
                  <a:rPr lang="en-US" altLang="zh-CN" dirty="0"/>
                  <a:t>Linux/</a:t>
                </a:r>
                <a:r>
                  <a:rPr lang="en-US" altLang="zh-CN" dirty="0">
                    <a:sym typeface="+mn-ea"/>
                  </a:rPr>
                  <a:t>Linux-RT</a:t>
                </a:r>
                <a:r>
                  <a:rPr lang="zh-CN" altLang="en-US" dirty="0">
                    <a:sym typeface="+mn-ea"/>
                  </a:rPr>
                  <a:t>、</a:t>
                </a:r>
                <a:r>
                  <a:rPr lang="en-US" altLang="zh-CN" dirty="0"/>
                  <a:t>QNX/</a:t>
                </a:r>
                <a:r>
                  <a:rPr lang="en-US" altLang="zh-CN" dirty="0" err="1"/>
                  <a:t>Vxworks</a:t>
                </a:r>
                <a:endParaRPr lang="zh-CN" altLang="en-US" dirty="0"/>
              </a:p>
            </p:txBody>
          </p:sp>
          <p:grpSp>
            <p:nvGrpSpPr>
              <p:cNvPr id="13" name="组合 12"/>
              <p:cNvGrpSpPr/>
              <p:nvPr/>
            </p:nvGrpSpPr>
            <p:grpSpPr>
              <a:xfrm>
                <a:off x="1364140" y="2441371"/>
                <a:ext cx="3715860" cy="2953214"/>
                <a:chOff x="1364140" y="2441371"/>
                <a:chExt cx="3715860" cy="2953214"/>
              </a:xfrm>
            </p:grpSpPr>
            <p:grpSp>
              <p:nvGrpSpPr>
                <p:cNvPr id="11" name="组合 10"/>
                <p:cNvGrpSpPr/>
                <p:nvPr/>
              </p:nvGrpSpPr>
              <p:grpSpPr>
                <a:xfrm>
                  <a:off x="1364140" y="3706782"/>
                  <a:ext cx="3715860" cy="1687803"/>
                  <a:chOff x="1729076" y="3282560"/>
                  <a:chExt cx="3416311" cy="1740059"/>
                </a:xfrm>
              </p:grpSpPr>
              <p:sp>
                <p:nvSpPr>
                  <p:cNvPr id="14" name="圆角矩形 2"/>
                  <p:cNvSpPr/>
                  <p:nvPr/>
                </p:nvSpPr>
                <p:spPr>
                  <a:xfrm>
                    <a:off x="1729076" y="3282560"/>
                    <a:ext cx="3416311" cy="1740059"/>
                  </a:xfrm>
                  <a:prstGeom prst="roundRect">
                    <a:avLst>
                      <a:gd name="adj" fmla="val 5520"/>
                    </a:avLst>
                  </a:prstGeom>
                  <a:solidFill>
                    <a:srgbClr val="1857A7"/>
                  </a:solidFill>
                  <a:ln w="571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indent="457200" algn="ctr"/>
                    <a:r>
                      <a:rPr lang="en-US" altLang="zh-CN" b="1" dirty="0">
                        <a:solidFill>
                          <a:srgbClr val="1857A7"/>
                        </a:solidFill>
                        <a:uFillTx/>
                      </a:rPr>
                      <a:t>DFA   </a:t>
                    </a:r>
                    <a:r>
                      <a:rPr lang="en-US" altLang="zh-CN" b="1" dirty="0"/>
                      <a:t>   </a:t>
                    </a:r>
                    <a:endParaRPr lang="en-US" altLang="zh-CN" b="1" dirty="0"/>
                  </a:p>
                </p:txBody>
              </p:sp>
              <p:sp>
                <p:nvSpPr>
                  <p:cNvPr id="16" name="矩形: 圆角 15"/>
                  <p:cNvSpPr/>
                  <p:nvPr/>
                </p:nvSpPr>
                <p:spPr>
                  <a:xfrm>
                    <a:off x="2058350" y="3853502"/>
                    <a:ext cx="1025237" cy="655780"/>
                  </a:xfrm>
                  <a:prstGeom prst="roundRect">
                    <a:avLst>
                      <a:gd name="adj" fmla="val 22325"/>
                    </a:avLst>
                  </a:prstGeom>
                  <a:solidFill>
                    <a:schemeClr val="bg1"/>
                  </a:solidFill>
                  <a:ln>
                    <a:solidFill>
                      <a:schemeClr val="accent2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CN" sz="24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rPr>
                      <a:t>CPU0</a:t>
                    </a:r>
                    <a:endParaRPr lang="zh-CN" altLang="en-US" sz="2400" b="1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</a:endParaRPr>
                  </a:p>
                </p:txBody>
              </p:sp>
              <p:sp>
                <p:nvSpPr>
                  <p:cNvPr id="18" name="矩形: 圆角 17"/>
                  <p:cNvSpPr/>
                  <p:nvPr/>
                </p:nvSpPr>
                <p:spPr>
                  <a:xfrm>
                    <a:off x="3747500" y="3853502"/>
                    <a:ext cx="1025237" cy="655780"/>
                  </a:xfrm>
                  <a:prstGeom prst="roundRect">
                    <a:avLst>
                      <a:gd name="adj" fmla="val 22325"/>
                    </a:avLst>
                  </a:prstGeom>
                  <a:solidFill>
                    <a:schemeClr val="bg1"/>
                  </a:solidFill>
                  <a:ln>
                    <a:solidFill>
                      <a:schemeClr val="accent2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CN" sz="24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rPr>
                      <a:t>CPU1</a:t>
                    </a:r>
                    <a:endParaRPr lang="zh-CN" altLang="en-US" sz="2400" b="1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</a:endParaRPr>
                  </a:p>
                </p:txBody>
              </p:sp>
            </p:grpSp>
            <p:sp>
              <p:nvSpPr>
                <p:cNvPr id="6" name="圆角矩形 2"/>
                <p:cNvSpPr/>
                <p:nvPr/>
              </p:nvSpPr>
              <p:spPr>
                <a:xfrm>
                  <a:off x="1364140" y="2441371"/>
                  <a:ext cx="3715860" cy="615865"/>
                </a:xfrm>
                <a:prstGeom prst="roundRect">
                  <a:avLst/>
                </a:prstGeom>
                <a:solidFill>
                  <a:srgbClr val="1857A7"/>
                </a:solidFill>
                <a:ln w="571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sz="2000" b="1" dirty="0">
                      <a:solidFill>
                        <a:srgbClr val="FFC000"/>
                      </a:solidFill>
                    </a:rPr>
                    <a:t>任务</a:t>
                  </a:r>
                  <a:endParaRPr lang="en-US" altLang="zh-CN" sz="2000" b="1" dirty="0">
                    <a:solidFill>
                      <a:srgbClr val="FFC000"/>
                    </a:solidFill>
                  </a:endParaRPr>
                </a:p>
              </p:txBody>
            </p:sp>
            <p:sp>
              <p:nvSpPr>
                <p:cNvPr id="7" name="圆角矩形 2"/>
                <p:cNvSpPr/>
                <p:nvPr/>
              </p:nvSpPr>
              <p:spPr>
                <a:xfrm>
                  <a:off x="1364140" y="3074752"/>
                  <a:ext cx="3715860" cy="615865"/>
                </a:xfrm>
                <a:prstGeom prst="roundRect">
                  <a:avLst/>
                </a:prstGeom>
                <a:solidFill>
                  <a:srgbClr val="1857A7"/>
                </a:solidFill>
                <a:ln w="571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sz="2000" b="1" dirty="0">
                      <a:solidFill>
                        <a:srgbClr val="FFC000"/>
                      </a:solidFill>
                    </a:rPr>
                    <a:t>操作系统</a:t>
                  </a:r>
                  <a:endParaRPr lang="en-US" altLang="zh-CN" sz="2000" b="1" dirty="0">
                    <a:solidFill>
                      <a:srgbClr val="FFC000"/>
                    </a:solidFill>
                  </a:endParaRPr>
                </a:p>
              </p:txBody>
            </p:sp>
          </p:grpSp>
        </p:grpSp>
      </p:grpSp>
      <p:grpSp>
        <p:nvGrpSpPr>
          <p:cNvPr id="24" name="组合 23"/>
          <p:cNvGrpSpPr/>
          <p:nvPr/>
        </p:nvGrpSpPr>
        <p:grpSpPr>
          <a:xfrm>
            <a:off x="6049010" y="1374140"/>
            <a:ext cx="5332095" cy="3830320"/>
            <a:chOff x="9853" y="2245"/>
            <a:chExt cx="8397" cy="6032"/>
          </a:xfrm>
        </p:grpSpPr>
        <p:grpSp>
          <p:nvGrpSpPr>
            <p:cNvPr id="29" name="组合 28"/>
            <p:cNvGrpSpPr/>
            <p:nvPr/>
          </p:nvGrpSpPr>
          <p:grpSpPr>
            <a:xfrm>
              <a:off x="9853" y="2245"/>
              <a:ext cx="8397" cy="6032"/>
              <a:chOff x="9853" y="2245"/>
              <a:chExt cx="8397" cy="6032"/>
            </a:xfrm>
          </p:grpSpPr>
          <p:sp>
            <p:nvSpPr>
              <p:cNvPr id="23" name="圆角矩形 2"/>
              <p:cNvSpPr/>
              <p:nvPr/>
            </p:nvSpPr>
            <p:spPr>
              <a:xfrm>
                <a:off x="15100" y="5598"/>
                <a:ext cx="3150" cy="2658"/>
              </a:xfrm>
              <a:prstGeom prst="roundRect">
                <a:avLst>
                  <a:gd name="adj" fmla="val 5520"/>
                </a:avLst>
              </a:prstGeom>
              <a:solidFill>
                <a:srgbClr val="1857A7"/>
              </a:solidFill>
              <a:ln w="571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>
                  <a:lnSpc>
                    <a:spcPct val="120000"/>
                  </a:lnSpc>
                </a:pPr>
                <a:endParaRPr lang="en-US" altLang="zh-CN" dirty="0">
                  <a:solidFill>
                    <a:srgbClr val="F4A205"/>
                  </a:solidFill>
                </a:endParaRPr>
              </a:p>
            </p:txBody>
          </p:sp>
          <p:grpSp>
            <p:nvGrpSpPr>
              <p:cNvPr id="19" name="组合 18"/>
              <p:cNvGrpSpPr/>
              <p:nvPr/>
            </p:nvGrpSpPr>
            <p:grpSpPr>
              <a:xfrm>
                <a:off x="9853" y="2245"/>
                <a:ext cx="8397" cy="6032"/>
                <a:chOff x="6448142" y="1564470"/>
                <a:chExt cx="5332180" cy="3830141"/>
              </a:xfrm>
            </p:grpSpPr>
            <p:sp>
              <p:nvSpPr>
                <p:cNvPr id="17" name="文本框 16"/>
                <p:cNvSpPr txBox="1"/>
                <p:nvPr/>
              </p:nvSpPr>
              <p:spPr>
                <a:xfrm>
                  <a:off x="6448142" y="1564470"/>
                  <a:ext cx="4627319" cy="69910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lstStyle/>
                <a:p>
                  <a:pPr>
                    <a:lnSpc>
                      <a:spcPct val="120000"/>
                    </a:lnSpc>
                  </a:pPr>
                  <a:r>
                    <a:rPr lang="en-US" altLang="zh-CN" sz="2400" b="1" dirty="0">
                      <a:solidFill>
                        <a:srgbClr val="FF0000"/>
                      </a:solidFill>
                      <a:sym typeface="+mn-ea"/>
                    </a:rPr>
                    <a:t>AMP</a:t>
                  </a:r>
                  <a:r>
                    <a:rPr lang="zh-CN" altLang="en-US" sz="2400" b="1" dirty="0">
                      <a:solidFill>
                        <a:srgbClr val="FF0000"/>
                      </a:solidFill>
                      <a:sym typeface="+mn-ea"/>
                    </a:rPr>
                    <a:t>：</a:t>
                  </a:r>
                  <a:r>
                    <a:rPr lang="en-US" altLang="zh-CN" dirty="0">
                      <a:sym typeface="+mn-ea"/>
                    </a:rPr>
                    <a:t>Linux/Linux-RT + </a:t>
                  </a:r>
                  <a:r>
                    <a:rPr lang="zh-CN" altLang="en-US" dirty="0">
                      <a:sym typeface="+mn-ea"/>
                    </a:rPr>
                    <a:t>裸机</a:t>
                  </a:r>
                  <a:r>
                    <a:rPr lang="en-US" altLang="zh-CN" dirty="0">
                      <a:sym typeface="+mn-ea"/>
                    </a:rPr>
                    <a:t>/RTOS</a:t>
                  </a:r>
                  <a:endParaRPr lang="en-US" altLang="zh-CN" dirty="0">
                    <a:sym typeface="+mn-ea"/>
                  </a:endParaRPr>
                </a:p>
                <a:p>
                  <a:pPr>
                    <a:lnSpc>
                      <a:spcPct val="120000"/>
                    </a:lnSpc>
                  </a:pPr>
                  <a:endParaRPr lang="zh-CN" altLang="en-US" dirty="0"/>
                </a:p>
              </p:txBody>
            </p:sp>
            <p:grpSp>
              <p:nvGrpSpPr>
                <p:cNvPr id="3" name="组合 2"/>
                <p:cNvGrpSpPr/>
                <p:nvPr/>
              </p:nvGrpSpPr>
              <p:grpSpPr>
                <a:xfrm>
                  <a:off x="6655790" y="2441371"/>
                  <a:ext cx="5124532" cy="2953240"/>
                  <a:chOff x="6655790" y="2441371"/>
                  <a:chExt cx="5124532" cy="2953240"/>
                </a:xfrm>
              </p:grpSpPr>
              <p:grpSp>
                <p:nvGrpSpPr>
                  <p:cNvPr id="20" name="组合 19"/>
                  <p:cNvGrpSpPr/>
                  <p:nvPr/>
                </p:nvGrpSpPr>
                <p:grpSpPr>
                  <a:xfrm>
                    <a:off x="6655790" y="3706781"/>
                    <a:ext cx="4919183" cy="1687830"/>
                    <a:chOff x="5175365" y="3041295"/>
                    <a:chExt cx="3733539" cy="1562956"/>
                  </a:xfrm>
                </p:grpSpPr>
                <p:sp>
                  <p:nvSpPr>
                    <p:cNvPr id="26" name="圆角矩形 2"/>
                    <p:cNvSpPr/>
                    <p:nvPr/>
                  </p:nvSpPr>
                  <p:spPr>
                    <a:xfrm>
                      <a:off x="5175365" y="3041295"/>
                      <a:ext cx="1518140" cy="1562956"/>
                    </a:xfrm>
                    <a:prstGeom prst="roundRect">
                      <a:avLst>
                        <a:gd name="adj" fmla="val 5520"/>
                      </a:avLst>
                    </a:prstGeom>
                    <a:solidFill>
                      <a:srgbClr val="1857A7"/>
                    </a:solidFill>
                    <a:ln w="571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endParaRPr lang="en-US" altLang="zh-CN" dirty="0">
                        <a:solidFill>
                          <a:srgbClr val="F4A205"/>
                        </a:solidFill>
                      </a:endParaRPr>
                    </a:p>
                  </p:txBody>
                </p:sp>
                <p:sp>
                  <p:nvSpPr>
                    <p:cNvPr id="27" name="矩形: 圆角 26"/>
                    <p:cNvSpPr/>
                    <p:nvPr/>
                  </p:nvSpPr>
                  <p:spPr>
                    <a:xfrm>
                      <a:off x="5381849" y="3496635"/>
                      <a:ext cx="1025237" cy="655780"/>
                    </a:xfrm>
                    <a:prstGeom prst="roundRect">
                      <a:avLst>
                        <a:gd name="adj" fmla="val 22325"/>
                      </a:avLst>
                    </a:prstGeom>
                    <a:solidFill>
                      <a:schemeClr val="bg1"/>
                    </a:solidFill>
                    <a:ln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altLang="zh-CN" sz="24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CPU0</a:t>
                      </a:r>
                      <a:endParaRPr lang="zh-CN" altLang="en-US" sz="24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p:txBody>
                </p:sp>
                <p:sp>
                  <p:nvSpPr>
                    <p:cNvPr id="28" name="矩形: 圆角 27"/>
                    <p:cNvSpPr/>
                    <p:nvPr/>
                  </p:nvSpPr>
                  <p:spPr>
                    <a:xfrm>
                      <a:off x="7883667" y="3496828"/>
                      <a:ext cx="1025237" cy="655780"/>
                    </a:xfrm>
                    <a:prstGeom prst="roundRect">
                      <a:avLst>
                        <a:gd name="adj" fmla="val 22325"/>
                      </a:avLst>
                    </a:prstGeom>
                    <a:solidFill>
                      <a:schemeClr val="bg1"/>
                    </a:solidFill>
                    <a:ln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altLang="zh-CN" sz="24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CPU1</a:t>
                      </a:r>
                      <a:endParaRPr lang="zh-CN" altLang="en-US" sz="24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p:txBody>
                </p:sp>
              </p:grpSp>
              <p:sp>
                <p:nvSpPr>
                  <p:cNvPr id="8" name="圆角矩形 2"/>
                  <p:cNvSpPr/>
                  <p:nvPr/>
                </p:nvSpPr>
                <p:spPr>
                  <a:xfrm>
                    <a:off x="6657511" y="3074076"/>
                    <a:ext cx="1998841" cy="615865"/>
                  </a:xfrm>
                  <a:prstGeom prst="roundRect">
                    <a:avLst/>
                  </a:prstGeom>
                  <a:solidFill>
                    <a:srgbClr val="1857A7"/>
                  </a:solidFill>
                  <a:ln w="571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zh-CN" altLang="en-US" sz="2000" b="1" dirty="0">
                        <a:solidFill>
                          <a:srgbClr val="FFC000"/>
                        </a:solidFill>
                      </a:rPr>
                      <a:t>操作系统</a:t>
                    </a:r>
                    <a:endParaRPr lang="en-US" altLang="zh-CN" sz="2000" b="1" dirty="0">
                      <a:solidFill>
                        <a:srgbClr val="FFC000"/>
                      </a:solidFill>
                    </a:endParaRPr>
                  </a:p>
                </p:txBody>
              </p:sp>
              <p:sp>
                <p:nvSpPr>
                  <p:cNvPr id="9" name="圆角矩形 2"/>
                  <p:cNvSpPr/>
                  <p:nvPr/>
                </p:nvSpPr>
                <p:spPr>
                  <a:xfrm>
                    <a:off x="9779760" y="3067091"/>
                    <a:ext cx="2000562" cy="615865"/>
                  </a:xfrm>
                  <a:prstGeom prst="roundRect">
                    <a:avLst/>
                  </a:prstGeom>
                  <a:solidFill>
                    <a:srgbClr val="1857A7"/>
                  </a:solidFill>
                  <a:ln w="571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zh-CN" altLang="en-US" sz="2000" b="1" dirty="0">
                        <a:solidFill>
                          <a:srgbClr val="FFC000"/>
                        </a:solidFill>
                      </a:rPr>
                      <a:t>裸机</a:t>
                    </a:r>
                    <a:r>
                      <a:rPr lang="en-US" altLang="zh-CN" sz="2000" b="1" dirty="0">
                        <a:solidFill>
                          <a:srgbClr val="FFC000"/>
                        </a:solidFill>
                      </a:rPr>
                      <a:t>/RTOS</a:t>
                    </a:r>
                    <a:endParaRPr lang="en-US" altLang="zh-CN" sz="2000" b="1" dirty="0">
                      <a:solidFill>
                        <a:srgbClr val="FFC000"/>
                      </a:solidFill>
                    </a:endParaRPr>
                  </a:p>
                </p:txBody>
              </p:sp>
              <p:sp>
                <p:nvSpPr>
                  <p:cNvPr id="10" name="圆角矩形 2"/>
                  <p:cNvSpPr/>
                  <p:nvPr/>
                </p:nvSpPr>
                <p:spPr>
                  <a:xfrm>
                    <a:off x="6655790" y="2441371"/>
                    <a:ext cx="2000562" cy="615865"/>
                  </a:xfrm>
                  <a:prstGeom prst="roundRect">
                    <a:avLst/>
                  </a:prstGeom>
                  <a:solidFill>
                    <a:srgbClr val="1857A7"/>
                  </a:solidFill>
                  <a:ln w="571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zh-CN" altLang="en-US" sz="2000" b="1" dirty="0">
                        <a:solidFill>
                          <a:srgbClr val="FFC000"/>
                        </a:solidFill>
                      </a:rPr>
                      <a:t>任务</a:t>
                    </a:r>
                    <a:endParaRPr lang="en-US" altLang="zh-CN" sz="2000" b="1" dirty="0">
                      <a:solidFill>
                        <a:srgbClr val="FFC000"/>
                      </a:solidFill>
                    </a:endParaRPr>
                  </a:p>
                </p:txBody>
              </p:sp>
              <p:sp>
                <p:nvSpPr>
                  <p:cNvPr id="12" name="圆角矩形 2"/>
                  <p:cNvSpPr/>
                  <p:nvPr/>
                </p:nvSpPr>
                <p:spPr>
                  <a:xfrm>
                    <a:off x="9779760" y="2441371"/>
                    <a:ext cx="2000562" cy="615865"/>
                  </a:xfrm>
                  <a:prstGeom prst="roundRect">
                    <a:avLst/>
                  </a:prstGeom>
                  <a:solidFill>
                    <a:srgbClr val="1857A7"/>
                  </a:solidFill>
                  <a:ln w="571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zh-CN" altLang="en-US" sz="2000" b="1" dirty="0">
                        <a:solidFill>
                          <a:srgbClr val="FFC000"/>
                        </a:solidFill>
                      </a:rPr>
                      <a:t>任务</a:t>
                    </a:r>
                    <a:endParaRPr lang="en-US" altLang="zh-CN" sz="2000" b="1" dirty="0">
                      <a:solidFill>
                        <a:srgbClr val="FFC000"/>
                      </a:solidFill>
                    </a:endParaRPr>
                  </a:p>
                </p:txBody>
              </p:sp>
            </p:grpSp>
          </p:grpSp>
        </p:grpSp>
        <p:sp>
          <p:nvSpPr>
            <p:cNvPr id="22" name="左右箭头 21"/>
            <p:cNvSpPr/>
            <p:nvPr/>
          </p:nvSpPr>
          <p:spPr>
            <a:xfrm>
              <a:off x="12736" y="6136"/>
              <a:ext cx="3064" cy="1631"/>
            </a:xfrm>
            <a:prstGeom prst="leftRightArrow">
              <a:avLst>
                <a:gd name="adj1" fmla="val 50000"/>
                <a:gd name="adj2" fmla="val 45861"/>
              </a:avLst>
            </a:prstGeom>
            <a:solidFill>
              <a:srgbClr val="C5E0B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1200" b="1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RPMsg</a:t>
              </a:r>
              <a:endParaRPr lang="zh-CN" altLang="en-US" sz="1200" b="1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</p:spTree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766445" y="201930"/>
            <a:ext cx="9453245" cy="478155"/>
          </a:xfrm>
        </p:spPr>
        <p:txBody>
          <a:bodyPr wrap="square"/>
          <a:lstStyle/>
          <a:p>
            <a:r>
              <a:rPr lang="zh-CN" altLang="en-US" dirty="0">
                <a:sym typeface="+mn-ea"/>
              </a:rPr>
              <a:t>运行模式对比</a:t>
            </a:r>
            <a:endParaRPr lang="en-US" altLang="zh-CN" dirty="0"/>
          </a:p>
        </p:txBody>
      </p:sp>
      <p:graphicFrame>
        <p:nvGraphicFramePr>
          <p:cNvPr id="14" name="表格 13"/>
          <p:cNvGraphicFramePr/>
          <p:nvPr>
            <p:custDataLst>
              <p:tags r:id="rId1"/>
            </p:custDataLst>
          </p:nvPr>
        </p:nvGraphicFramePr>
        <p:xfrm>
          <a:off x="766445" y="1894268"/>
          <a:ext cx="10790094" cy="30694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1"/>
                <a:gridCol w="3704543"/>
                <a:gridCol w="1772620"/>
                <a:gridCol w="3687330"/>
              </a:tblGrid>
              <a:tr h="579120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zh-CN" altLang="en-US" sz="2000" dirty="0">
                          <a:solidFill>
                            <a:srgbClr val="FF9700"/>
                          </a:solidFill>
                        </a:rPr>
                        <a:t>运行模式</a:t>
                      </a:r>
                      <a:endParaRPr lang="zh-CN" altLang="en-US" sz="2000" dirty="0">
                        <a:solidFill>
                          <a:srgbClr val="FF9700"/>
                        </a:solidFill>
                      </a:endParaRPr>
                    </a:p>
                  </a:txBody>
                  <a:tcPr marL="137160" marR="137160" marT="137160" marB="137160" anchor="ctr">
                    <a:solidFill>
                      <a:srgbClr val="185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zh-CN" altLang="en-US" sz="2000" dirty="0">
                          <a:solidFill>
                            <a:srgbClr val="FF9700"/>
                          </a:solidFill>
                        </a:rPr>
                        <a:t>应用特点</a:t>
                      </a:r>
                      <a:endParaRPr lang="zh-CN" altLang="en-US" sz="2000" dirty="0">
                        <a:solidFill>
                          <a:srgbClr val="FF9700"/>
                        </a:solidFill>
                      </a:endParaRPr>
                    </a:p>
                  </a:txBody>
                  <a:tcPr marL="137160" marR="137160" marT="137160" marB="137160" anchor="ctr">
                    <a:solidFill>
                      <a:srgbClr val="185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zh-CN" altLang="en-US" sz="2000" dirty="0">
                          <a:solidFill>
                            <a:srgbClr val="FF9700"/>
                          </a:solidFill>
                        </a:rPr>
                        <a:t>实时性能</a:t>
                      </a:r>
                      <a:endParaRPr lang="zh-CN" altLang="en-US" sz="2000" dirty="0">
                        <a:solidFill>
                          <a:srgbClr val="FF9700"/>
                        </a:solidFill>
                      </a:endParaRPr>
                    </a:p>
                  </a:txBody>
                  <a:tcPr marL="137160" marR="137160" marT="137160" marB="137160" anchor="ctr">
                    <a:solidFill>
                      <a:srgbClr val="185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zh-CN" altLang="en-US" sz="2000" dirty="0">
                          <a:solidFill>
                            <a:srgbClr val="FF9700"/>
                          </a:solidFill>
                        </a:rPr>
                        <a:t>开发情况</a:t>
                      </a:r>
                      <a:endParaRPr lang="zh-CN" altLang="en-US" sz="2000" dirty="0">
                        <a:solidFill>
                          <a:srgbClr val="FF9700"/>
                        </a:solidFill>
                      </a:endParaRPr>
                    </a:p>
                  </a:txBody>
                  <a:tcPr marL="137160" marR="137160" marT="137160" marB="137160" anchor="ctr">
                    <a:solidFill>
                      <a:srgbClr val="1857A7"/>
                    </a:solidFill>
                  </a:tcPr>
                </a:tc>
              </a:tr>
              <a:tr h="6807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altLang="zh-CN" sz="1800" b="1" dirty="0" err="1">
                          <a:solidFill>
                            <a:srgbClr val="FF0000"/>
                          </a:solidFill>
                        </a:rPr>
                        <a:t>SMP</a:t>
                      </a:r>
                      <a:endParaRPr lang="en-US" altLang="zh-CN" sz="1800" b="1" dirty="0">
                        <a:solidFill>
                          <a:srgbClr val="FF0000"/>
                        </a:solidFill>
                      </a:endParaRPr>
                    </a:p>
                  </a:txBody>
                  <a:tcPr marL="137160" marR="137160" marT="137160" marB="13716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buNone/>
                      </a:pPr>
                      <a:r>
                        <a:rPr lang="zh-CN" altLang="en-US" sz="1800" dirty="0">
                          <a:sym typeface="+mn-ea"/>
                        </a:rPr>
                        <a:t>功能复杂、无实时性要求</a:t>
                      </a:r>
                      <a:endParaRPr lang="zh-CN" altLang="en-US" sz="1800" dirty="0">
                        <a:sym typeface="+mn-ea"/>
                      </a:endParaRPr>
                    </a:p>
                  </a:txBody>
                  <a:tcPr marL="137160" marR="137160" marT="137160" marB="13716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altLang="zh-CN" sz="1800" dirty="0" err="1">
                          <a:sym typeface="+mn-ea"/>
                        </a:rPr>
                        <a:t>&gt;1ms</a:t>
                      </a:r>
                      <a:endParaRPr lang="zh-CN" altLang="en-US" sz="1800" dirty="0"/>
                    </a:p>
                  </a:txBody>
                  <a:tcPr marL="137160" marR="137160" marT="137160" marB="13716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zh-CN" altLang="en-US" sz="1800" dirty="0"/>
                        <a:t>开发简单，运行性能高</a:t>
                      </a:r>
                      <a:endParaRPr lang="zh-CN" altLang="en-US" sz="1800" dirty="0"/>
                    </a:p>
                  </a:txBody>
                  <a:tcPr marL="137160" marR="137160" marT="137160" marB="137160" anchor="ctr"/>
                </a:tc>
              </a:tr>
              <a:tr h="670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altLang="zh-CN" sz="1800" b="1" dirty="0">
                          <a:solidFill>
                            <a:srgbClr val="FF0000"/>
                          </a:solidFill>
                        </a:rPr>
                        <a:t>BMP</a:t>
                      </a:r>
                      <a:endParaRPr lang="en-US" altLang="zh-CN" sz="1800" b="1" dirty="0">
                        <a:solidFill>
                          <a:srgbClr val="FF0000"/>
                        </a:solidFill>
                      </a:endParaRPr>
                    </a:p>
                  </a:txBody>
                  <a:tcPr marL="137160" marR="137160" marT="137160" marB="13716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zh-CN" altLang="en-US" sz="1800" dirty="0"/>
                        <a:t>功能较复杂，有一定实时性要求</a:t>
                      </a:r>
                      <a:endParaRPr lang="zh-CN" altLang="en-US" sz="1800" dirty="0"/>
                    </a:p>
                  </a:txBody>
                  <a:tcPr marL="137160" marR="137160" marT="137160" marB="13716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altLang="zh-CN" sz="1800" dirty="0" err="1"/>
                        <a:t>20~200us</a:t>
                      </a:r>
                      <a:endParaRPr lang="en-US" altLang="zh-CN" sz="1800" dirty="0"/>
                    </a:p>
                  </a:txBody>
                  <a:tcPr marL="137160" marR="137160" marT="137160" marB="13716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buNone/>
                      </a:pPr>
                      <a:r>
                        <a:rPr lang="zh-CN" altLang="en-US" sz="1800" dirty="0"/>
                        <a:t>通过隔核和绑核方式，提高系统实时性</a:t>
                      </a:r>
                      <a:endParaRPr lang="zh-CN" altLang="en-US" sz="1800" dirty="0"/>
                    </a:p>
                  </a:txBody>
                  <a:tcPr marL="137160" marR="137160" marT="137160" marB="137160" anchor="ctr"/>
                </a:tc>
              </a:tr>
              <a:tr h="3810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altLang="zh-CN" sz="1800" b="1" dirty="0">
                          <a:solidFill>
                            <a:srgbClr val="FF0000"/>
                          </a:solidFill>
                        </a:rPr>
                        <a:t>AMP</a:t>
                      </a:r>
                      <a:endParaRPr lang="en-US" altLang="zh-CN" sz="1800" b="1" dirty="0">
                        <a:solidFill>
                          <a:srgbClr val="FF0000"/>
                        </a:solidFill>
                      </a:endParaRPr>
                    </a:p>
                  </a:txBody>
                  <a:tcPr marL="137160" marR="137160" marT="137160" marB="13716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buNone/>
                      </a:pPr>
                      <a:r>
                        <a:rPr lang="zh-CN" altLang="en-US" sz="1800" dirty="0">
                          <a:sym typeface="+mn-ea"/>
                        </a:rPr>
                        <a:t>有严格实时性要求</a:t>
                      </a:r>
                      <a:endParaRPr lang="zh-CN" altLang="en-US" sz="1800" dirty="0"/>
                    </a:p>
                  </a:txBody>
                  <a:tcPr marL="137160" marR="137160" marT="137160" marB="13716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en-US" altLang="zh-CN" sz="1800" dirty="0"/>
                        <a:t>&lt;5us</a:t>
                      </a:r>
                      <a:endParaRPr lang="zh-CN" altLang="en-US" sz="1800" dirty="0"/>
                    </a:p>
                  </a:txBody>
                  <a:tcPr marL="137160" marR="137160" marT="137160" marB="13716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buNone/>
                      </a:pPr>
                      <a:r>
                        <a:rPr lang="zh-CN" altLang="en-US" sz="1800" dirty="0"/>
                        <a:t>开发两套软件，需处理好核间通信与资源共享</a:t>
                      </a:r>
                      <a:endParaRPr lang="zh-CN" altLang="en-US" sz="1800" dirty="0"/>
                    </a:p>
                  </a:txBody>
                  <a:tcPr marL="137160" marR="137160" marT="137160" marB="137160" anchor="ctr"/>
                </a:tc>
              </a:tr>
            </a:tbl>
          </a:graphicData>
        </a:graphic>
      </p:graphicFrame>
    </p:spTree>
  </p:cSld>
  <p:clrMapOvr>
    <a:masterClrMapping/>
  </p:clrMapOvr>
  <p:transition spd="med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766445" y="201930"/>
            <a:ext cx="8202930" cy="478155"/>
          </a:xfrm>
        </p:spPr>
        <p:txBody>
          <a:bodyPr wrap="square"/>
          <a:lstStyle/>
          <a:p>
            <a:r>
              <a:rPr dirty="0"/>
              <a:t>ARM + FPGA异构多核</a:t>
            </a:r>
            <a:r>
              <a:rPr lang="en-US" altLang="zh-CN" dirty="0"/>
              <a:t>-</a:t>
            </a:r>
            <a:r>
              <a:rPr dirty="0">
                <a:solidFill>
                  <a:srgbClr val="FF9700"/>
                </a:solidFill>
              </a:rPr>
              <a:t>特点与优势</a:t>
            </a:r>
            <a:endParaRPr dirty="0">
              <a:solidFill>
                <a:srgbClr val="FF9700"/>
              </a:solidFill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5572125" y="1055370"/>
            <a:ext cx="6225540" cy="5549900"/>
            <a:chOff x="8775" y="1662"/>
            <a:chExt cx="9804" cy="8740"/>
          </a:xfrm>
        </p:grpSpPr>
        <p:sp>
          <p:nvSpPr>
            <p:cNvPr id="3" name="圆角矩形 2"/>
            <p:cNvSpPr/>
            <p:nvPr/>
          </p:nvSpPr>
          <p:spPr>
            <a:xfrm>
              <a:off x="8775" y="1662"/>
              <a:ext cx="9804" cy="8741"/>
            </a:xfrm>
            <a:prstGeom prst="roundRect">
              <a:avLst>
                <a:gd name="adj" fmla="val 185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6" name="图片 5" descr="ARM+FPGA解决方案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8879" y="1728"/>
              <a:ext cx="9611" cy="8386"/>
            </a:xfrm>
            <a:prstGeom prst="rect">
              <a:avLst/>
            </a:prstGeom>
          </p:spPr>
        </p:pic>
      </p:grpSp>
      <p:sp>
        <p:nvSpPr>
          <p:cNvPr id="5" name="圆角矩形 4"/>
          <p:cNvSpPr/>
          <p:nvPr/>
        </p:nvSpPr>
        <p:spPr>
          <a:xfrm>
            <a:off x="558800" y="4806950"/>
            <a:ext cx="4599305" cy="1768475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558800" y="2922905"/>
            <a:ext cx="4599305" cy="1482725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圆角矩形 8"/>
          <p:cNvSpPr/>
          <p:nvPr/>
        </p:nvSpPr>
        <p:spPr>
          <a:xfrm>
            <a:off x="558800" y="1172210"/>
            <a:ext cx="4599305" cy="1482725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766445" y="829310"/>
            <a:ext cx="4690110" cy="586105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>
                <a:solidFill>
                  <a:srgbClr val="FF0000"/>
                </a:solidFill>
              </a:rPr>
              <a:t>ARM</a:t>
            </a:r>
            <a:endParaRPr lang="zh-CN" altLang="en-US" sz="2400" b="1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dirty="0"/>
              <a:t>-</a:t>
            </a:r>
            <a:r>
              <a:rPr lang="zh-CN" altLang="en-US" dirty="0"/>
              <a:t>接口资源丰富、功耗低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-</a:t>
            </a:r>
            <a:r>
              <a:rPr lang="zh-CN" altLang="en-US" dirty="0"/>
              <a:t>擅长多媒体显示、逻辑控制等</a:t>
            </a:r>
            <a:endParaRPr lang="zh-CN" altLang="en-US" dirty="0"/>
          </a:p>
          <a:p>
            <a:pPr>
              <a:lnSpc>
                <a:spcPct val="150000"/>
              </a:lnSpc>
            </a:pPr>
            <a:endParaRPr lang="zh-CN" altLang="en-US" dirty="0"/>
          </a:p>
          <a:p>
            <a:pPr>
              <a:lnSpc>
                <a:spcPct val="150000"/>
              </a:lnSpc>
            </a:pPr>
            <a:r>
              <a:rPr lang="en-US" altLang="zh-CN" sz="2400" b="1" dirty="0">
                <a:solidFill>
                  <a:srgbClr val="FF0000"/>
                </a:solidFill>
                <a:sym typeface="+mn-ea"/>
              </a:rPr>
              <a:t>FPGA</a:t>
            </a:r>
            <a:endParaRPr lang="en-US" altLang="zh-CN" sz="2400" b="1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ym typeface="+mn-ea"/>
              </a:rPr>
              <a:t>-</a:t>
            </a:r>
            <a:r>
              <a:rPr lang="zh-CN" altLang="en-US" dirty="0">
                <a:sym typeface="+mn-ea"/>
              </a:rPr>
              <a:t>常用于</a:t>
            </a:r>
            <a:r>
              <a:rPr lang="en-US" altLang="zh-CN" dirty="0" err="1">
                <a:sym typeface="+mn-ea"/>
              </a:rPr>
              <a:t>多通道</a:t>
            </a:r>
            <a:r>
              <a:rPr lang="en-US" altLang="zh-CN" dirty="0">
                <a:sym typeface="+mn-ea"/>
              </a:rPr>
              <a:t>/</a:t>
            </a:r>
            <a:r>
              <a:rPr lang="en-US" altLang="zh-CN" dirty="0" err="1">
                <a:sym typeface="+mn-ea"/>
              </a:rPr>
              <a:t>高速AD采集</a:t>
            </a:r>
            <a:r>
              <a:rPr lang="zh-CN" altLang="en-US" dirty="0">
                <a:sym typeface="+mn-ea"/>
              </a:rPr>
              <a:t>、</a:t>
            </a:r>
            <a:r>
              <a:rPr lang="en-US" altLang="zh-CN" dirty="0" err="1">
                <a:sym typeface="+mn-ea"/>
              </a:rPr>
              <a:t>接口拓展</a:t>
            </a:r>
            <a:endParaRPr lang="en-US" altLang="zh-CN" dirty="0"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ym typeface="+mn-ea"/>
              </a:rPr>
              <a:t>-</a:t>
            </a:r>
            <a:r>
              <a:rPr lang="zh-CN" altLang="en-US" dirty="0">
                <a:sym typeface="+mn-ea"/>
              </a:rPr>
              <a:t>擅长</a:t>
            </a:r>
            <a:r>
              <a:rPr lang="en-US" altLang="zh-CN" dirty="0" err="1">
                <a:sym typeface="+mn-ea"/>
              </a:rPr>
              <a:t>高速信号传输、高速数据并行处理等</a:t>
            </a:r>
            <a:endParaRPr lang="en-US" altLang="zh-CN" dirty="0"/>
          </a:p>
          <a:p>
            <a:pPr>
              <a:lnSpc>
                <a:spcPct val="150000"/>
              </a:lnSpc>
            </a:pPr>
            <a:endParaRPr lang="zh-CN" altLang="en-US" sz="2000" dirty="0"/>
          </a:p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FF0000"/>
                </a:solidFill>
              </a:rPr>
              <a:t>ARM + FPGA</a:t>
            </a:r>
            <a:endParaRPr lang="en-US" altLang="zh-CN" sz="2400" b="1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dirty="0"/>
              <a:t>-</a:t>
            </a:r>
            <a:r>
              <a:rPr lang="zh-CN" altLang="en-US" dirty="0"/>
              <a:t>性能与功耗可得到较好平衡</a:t>
            </a:r>
            <a:endParaRPr lang="zh-CN" altLang="en-US" dirty="0"/>
          </a:p>
          <a:p>
            <a:pPr>
              <a:lnSpc>
                <a:spcPct val="150000"/>
              </a:lnSpc>
            </a:pPr>
            <a:r>
              <a:rPr lang="en-US" altLang="zh-CN" dirty="0"/>
              <a:t>-</a:t>
            </a:r>
            <a:r>
              <a:rPr lang="zh-CN" altLang="en-US" dirty="0"/>
              <a:t>各司其职，可较好发挥各架构优势</a:t>
            </a:r>
            <a:endParaRPr lang="zh-CN" altLang="en-US" dirty="0"/>
          </a:p>
          <a:p>
            <a:pPr>
              <a:lnSpc>
                <a:spcPct val="150000"/>
              </a:lnSpc>
            </a:pPr>
            <a:r>
              <a:rPr lang="en-US" altLang="zh-CN" dirty="0"/>
              <a:t>-</a:t>
            </a:r>
            <a:r>
              <a:rPr lang="zh-CN" altLang="en-US" dirty="0"/>
              <a:t>相互协作，可处理复杂问题</a:t>
            </a:r>
            <a:endParaRPr lang="zh-CN" altLang="en-US" dirty="0"/>
          </a:p>
        </p:txBody>
      </p:sp>
    </p:spTree>
  </p:cSld>
  <p:clrMapOvr>
    <a:masterClrMapping/>
  </p:clrMapOvr>
  <p:transition spd="med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766445" y="201930"/>
            <a:ext cx="9100820" cy="478155"/>
          </a:xfrm>
        </p:spPr>
        <p:txBody>
          <a:bodyPr wrap="square"/>
          <a:lstStyle/>
          <a:p>
            <a:r>
              <a:rPr dirty="0">
                <a:sym typeface="+mn-ea"/>
              </a:rPr>
              <a:t>瑞芯微</a:t>
            </a:r>
            <a:r>
              <a:rPr lang="en-US" altLang="zh-CN" dirty="0">
                <a:sym typeface="+mn-ea"/>
              </a:rPr>
              <a:t>RK3588J+</a:t>
            </a:r>
            <a:r>
              <a:rPr lang="zh-CN" altLang="en-US" dirty="0">
                <a:sym typeface="+mn-ea"/>
              </a:rPr>
              <a:t>紫光同创</a:t>
            </a:r>
            <a:r>
              <a:rPr lang="en-US" altLang="zh-CN" dirty="0">
                <a:sym typeface="+mn-ea"/>
              </a:rPr>
              <a:t>Titan-2/Xilinx Kintex-7 </a:t>
            </a:r>
            <a:endParaRPr lang="en-US" altLang="zh-CN" dirty="0">
              <a:solidFill>
                <a:srgbClr val="F4A205"/>
              </a:solidFill>
              <a:sym typeface="+mn-ea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766445" y="680085"/>
            <a:ext cx="5586730" cy="57016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30000"/>
              </a:lnSpc>
            </a:pPr>
            <a:r>
              <a:rPr lang="en-US" altLang="zh-CN" sz="2400" b="1" dirty="0">
                <a:solidFill>
                  <a:srgbClr val="FF9700"/>
                </a:solidFill>
              </a:rPr>
              <a:t>ARM</a:t>
            </a:r>
            <a:endParaRPr lang="en-US" altLang="zh-CN" sz="2400" b="1" dirty="0">
              <a:solidFill>
                <a:srgbClr val="FF9700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zh-CN" sz="2000" dirty="0">
                <a:sym typeface="+mn-ea"/>
              </a:rPr>
              <a:t>4x ARM Cortex-A76 up to 2.2GHz</a:t>
            </a:r>
            <a:endParaRPr lang="en-US" altLang="zh-CN" sz="2000" dirty="0"/>
          </a:p>
          <a:p>
            <a:pPr>
              <a:lnSpc>
                <a:spcPct val="130000"/>
              </a:lnSpc>
            </a:pPr>
            <a:r>
              <a:rPr lang="en-US" altLang="zh-CN" sz="2000" dirty="0" err="1">
                <a:sym typeface="+mn-ea"/>
              </a:rPr>
              <a:t>4x</a:t>
            </a:r>
            <a:r>
              <a:rPr lang="en-US" altLang="zh-CN" sz="2000" dirty="0">
                <a:sym typeface="+mn-ea"/>
              </a:rPr>
              <a:t> ARM Cortex-</a:t>
            </a:r>
            <a:r>
              <a:rPr lang="en-US" altLang="zh-CN" sz="2000" dirty="0" err="1">
                <a:sym typeface="+mn-ea"/>
              </a:rPr>
              <a:t>A55</a:t>
            </a:r>
            <a:r>
              <a:rPr lang="en-US" altLang="zh-CN" sz="2000" dirty="0">
                <a:sym typeface="+mn-ea"/>
              </a:rPr>
              <a:t> up to </a:t>
            </a:r>
            <a:r>
              <a:rPr lang="en-US" altLang="zh-CN" sz="2000" dirty="0" err="1">
                <a:sym typeface="+mn-ea"/>
              </a:rPr>
              <a:t>1.8GHz</a:t>
            </a:r>
            <a:endParaRPr lang="en-US" altLang="zh-CN" sz="2000" dirty="0"/>
          </a:p>
          <a:p>
            <a:pPr>
              <a:lnSpc>
                <a:spcPct val="130000"/>
              </a:lnSpc>
            </a:pPr>
            <a:r>
              <a:rPr lang="en-US" altLang="zh-CN" sz="2000" dirty="0">
                <a:sym typeface="+mn-ea"/>
              </a:rPr>
              <a:t>NPU: 6TOPS</a:t>
            </a:r>
            <a:r>
              <a:rPr lang="zh-CN" altLang="en-US" sz="2000" dirty="0">
                <a:sym typeface="+mn-ea"/>
              </a:rPr>
              <a:t>，</a:t>
            </a:r>
            <a:r>
              <a:rPr lang="en-US" altLang="zh-CN" sz="2000" dirty="0">
                <a:sym typeface="+mn-ea"/>
              </a:rPr>
              <a:t>ISP</a:t>
            </a:r>
            <a:r>
              <a:rPr lang="zh-CN" altLang="en-US" sz="2000" dirty="0">
                <a:sym typeface="+mn-ea"/>
              </a:rPr>
              <a:t>：</a:t>
            </a:r>
            <a:r>
              <a:rPr lang="en-US" altLang="zh-CN" sz="2000" dirty="0">
                <a:sym typeface="+mn-ea"/>
              </a:rPr>
              <a:t>48M</a:t>
            </a:r>
            <a:endParaRPr lang="en-US" altLang="zh-CN" sz="2000" dirty="0"/>
          </a:p>
          <a:p>
            <a:pPr>
              <a:lnSpc>
                <a:spcPct val="130000"/>
              </a:lnSpc>
            </a:pPr>
            <a:r>
              <a:rPr lang="en-US" altLang="zh-CN" sz="2000" dirty="0">
                <a:sym typeface="+mn-ea"/>
              </a:rPr>
              <a:t>8K H.265 Encoder/Decoder</a:t>
            </a:r>
            <a:endParaRPr lang="en-US" altLang="zh-CN" sz="2000" dirty="0"/>
          </a:p>
          <a:p>
            <a:pPr>
              <a:lnSpc>
                <a:spcPct val="130000"/>
              </a:lnSpc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en-US" altLang="zh-CN" sz="2400" b="1" dirty="0">
                <a:solidFill>
                  <a:srgbClr val="FF9700"/>
                </a:solidFill>
                <a:sym typeface="+mn-ea"/>
              </a:rPr>
              <a:t>FPGA</a:t>
            </a:r>
            <a:endParaRPr lang="en-US" altLang="zh-CN" sz="2400" b="1" dirty="0">
              <a:solidFill>
                <a:srgbClr val="FF9700"/>
              </a:solidFill>
              <a:sym typeface="+mn-ea"/>
            </a:endParaRPr>
          </a:p>
          <a:p>
            <a:pPr algn="l">
              <a:lnSpc>
                <a:spcPct val="130000"/>
              </a:lnSpc>
              <a:buClrTx/>
              <a:buSzTx/>
            </a:pPr>
            <a:r>
              <a:rPr lang="en-US" altLang="zh-CN" sz="2000" dirty="0">
                <a:sym typeface="+mn-ea"/>
              </a:rPr>
              <a:t>PG2T390H/XC7K325T</a:t>
            </a:r>
            <a:endParaRPr lang="en-US" altLang="zh-CN" sz="2000" dirty="0">
              <a:sym typeface="+mn-ea"/>
            </a:endParaRPr>
          </a:p>
          <a:p>
            <a:pPr algn="l">
              <a:lnSpc>
                <a:spcPct val="130000"/>
              </a:lnSpc>
              <a:buClrTx/>
              <a:buSzTx/>
            </a:pPr>
            <a:r>
              <a:rPr lang="en-US" altLang="zh-CN" sz="2000" dirty="0">
                <a:sym typeface="+mn-ea"/>
              </a:rPr>
              <a:t>Logic Cells</a:t>
            </a:r>
            <a:r>
              <a:rPr lang="zh-CN" altLang="en-US" sz="2000" dirty="0">
                <a:sym typeface="+mn-ea"/>
              </a:rPr>
              <a:t>：</a:t>
            </a:r>
            <a:r>
              <a:rPr lang="en-US" altLang="zh-CN" sz="2000" dirty="0">
                <a:sym typeface="+mn-ea"/>
              </a:rPr>
              <a:t>390K/325K</a:t>
            </a:r>
            <a:endParaRPr lang="en-US" altLang="zh-CN" sz="2000" dirty="0">
              <a:sym typeface="+mn-ea"/>
            </a:endParaRPr>
          </a:p>
          <a:p>
            <a:pPr algn="l">
              <a:lnSpc>
                <a:spcPct val="130000"/>
              </a:lnSpc>
              <a:buClrTx/>
              <a:buSzTx/>
            </a:pPr>
            <a:endParaRPr lang="en-US" altLang="zh-CN" sz="2000" dirty="0"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2000" b="1" dirty="0">
                <a:solidFill>
                  <a:srgbClr val="FF9700"/>
                </a:solidFill>
                <a:sym typeface="+mn-ea"/>
              </a:rPr>
              <a:t>特色外设</a:t>
            </a:r>
            <a:endParaRPr lang="en-US" altLang="zh-CN" sz="2000" b="1" dirty="0">
              <a:solidFill>
                <a:srgbClr val="FF9700"/>
              </a:solidFill>
              <a:sym typeface="+mn-ea"/>
            </a:endParaRPr>
          </a:p>
          <a:p>
            <a:pPr algn="l">
              <a:lnSpc>
                <a:spcPct val="130000"/>
              </a:lnSpc>
              <a:buClrTx/>
              <a:buSzTx/>
            </a:pPr>
            <a:r>
              <a:rPr lang="en-US" altLang="zh-CN" sz="2000" dirty="0">
                <a:sym typeface="+mn-ea"/>
              </a:rPr>
              <a:t>FMC</a:t>
            </a:r>
            <a:r>
              <a:rPr lang="zh-CN" altLang="en-US" sz="2000" dirty="0">
                <a:sym typeface="+mn-ea"/>
              </a:rPr>
              <a:t>、</a:t>
            </a:r>
            <a:r>
              <a:rPr lang="en-US" altLang="zh-CN" sz="2000" dirty="0">
                <a:sym typeface="+mn-ea"/>
              </a:rPr>
              <a:t>SFP</a:t>
            </a:r>
            <a:endParaRPr lang="en-US" altLang="zh-CN" sz="2000" dirty="0">
              <a:sym typeface="+mn-ea"/>
            </a:endParaRPr>
          </a:p>
          <a:p>
            <a:pPr algn="l">
              <a:lnSpc>
                <a:spcPct val="130000"/>
              </a:lnSpc>
              <a:buClrTx/>
              <a:buSzTx/>
            </a:pPr>
            <a:r>
              <a:rPr lang="en-US" altLang="zh-CN" sz="2000" dirty="0" err="1">
                <a:sym typeface="+mn-ea"/>
              </a:rPr>
              <a:t>CameraLink</a:t>
            </a:r>
            <a:r>
              <a:rPr lang="en-US" altLang="zh-CN" sz="2000" dirty="0">
                <a:sym typeface="+mn-ea"/>
              </a:rPr>
              <a:t>/SDI</a:t>
            </a:r>
            <a:r>
              <a:rPr lang="zh-CN" altLang="en-US" sz="2000" dirty="0">
                <a:sym typeface="+mn-ea"/>
              </a:rPr>
              <a:t>、</a:t>
            </a:r>
            <a:r>
              <a:rPr lang="en-US" altLang="zh-CN" sz="2000" dirty="0">
                <a:sym typeface="+mn-ea"/>
              </a:rPr>
              <a:t>AD9361</a:t>
            </a:r>
            <a:r>
              <a:rPr lang="zh-CN" altLang="en-US" sz="2000" dirty="0">
                <a:sym typeface="+mn-ea"/>
              </a:rPr>
              <a:t>、</a:t>
            </a:r>
            <a:r>
              <a:rPr lang="en-US" altLang="zh-CN" sz="2000" dirty="0">
                <a:sym typeface="+mn-ea"/>
              </a:rPr>
              <a:t>AD9613</a:t>
            </a:r>
            <a:endParaRPr lang="en-US" altLang="zh-CN" sz="2000" dirty="0"/>
          </a:p>
          <a:p>
            <a:pPr>
              <a:lnSpc>
                <a:spcPct val="130000"/>
              </a:lnSpc>
            </a:pPr>
            <a:endParaRPr lang="en-US" altLang="zh-CN" sz="2000" dirty="0"/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41" t="47063" b="37739"/>
          <a:stretch>
            <a:fillRect/>
          </a:stretch>
        </p:blipFill>
        <p:spPr>
          <a:xfrm>
            <a:off x="0" y="5931563"/>
            <a:ext cx="12192000" cy="926438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5751753" y="1694815"/>
            <a:ext cx="6044765" cy="3928745"/>
            <a:chOff x="9916" y="2578"/>
            <a:chExt cx="7980" cy="5438"/>
          </a:xfrm>
        </p:grpSpPr>
        <p:sp>
          <p:nvSpPr>
            <p:cNvPr id="5" name="圆角矩形 4"/>
            <p:cNvSpPr/>
            <p:nvPr/>
          </p:nvSpPr>
          <p:spPr>
            <a:xfrm>
              <a:off x="9927" y="2578"/>
              <a:ext cx="7969" cy="5438"/>
            </a:xfrm>
            <a:prstGeom prst="roundRect">
              <a:avLst>
                <a:gd name="adj" fmla="val 597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/>
            <a:srcRect l="19216" t="18004" r="19806" b="20567"/>
            <a:stretch>
              <a:fillRect/>
            </a:stretch>
          </p:blipFill>
          <p:spPr>
            <a:xfrm>
              <a:off x="9916" y="2612"/>
              <a:ext cx="7867" cy="5284"/>
            </a:xfrm>
            <a:prstGeom prst="rect">
              <a:avLst/>
            </a:prstGeom>
          </p:spPr>
        </p:pic>
      </p:grpSp>
    </p:spTree>
  </p:cSld>
  <p:clrMapOvr>
    <a:masterClrMapping/>
  </p:clrMapOvr>
  <p:transition spd="med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766445" y="201930"/>
            <a:ext cx="9037320" cy="478155"/>
          </a:xfrm>
        </p:spPr>
        <p:txBody>
          <a:bodyPr wrap="square"/>
          <a:lstStyle/>
          <a:p>
            <a:r>
              <a:rPr lang="zh-CN" altLang="en-US" dirty="0"/>
              <a:t>国产异构多核工业</a:t>
            </a:r>
            <a:r>
              <a:rPr lang="zh-CN" altLang="en-US" dirty="0">
                <a:sym typeface="+mn-ea"/>
              </a:rPr>
              <a:t>处理器</a:t>
            </a:r>
            <a:r>
              <a:rPr lang="zh-CN" altLang="en-US" dirty="0">
                <a:solidFill>
                  <a:srgbClr val="FF9700"/>
                </a:solidFill>
                <a:sym typeface="+mn-ea"/>
              </a:rPr>
              <a:t>技术社群</a:t>
            </a:r>
            <a:endParaRPr lang="zh-CN" altLang="en-US" dirty="0">
              <a:solidFill>
                <a:srgbClr val="FF9700"/>
              </a:solidFill>
              <a:sym typeface="+mn-ea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182993" y="2541298"/>
            <a:ext cx="11826013" cy="3513731"/>
            <a:chOff x="283698" y="2522540"/>
            <a:chExt cx="11826013" cy="3513731"/>
          </a:xfrm>
        </p:grpSpPr>
        <p:sp>
          <p:nvSpPr>
            <p:cNvPr id="12" name="文本框 11"/>
            <p:cNvSpPr txBox="1"/>
            <p:nvPr/>
          </p:nvSpPr>
          <p:spPr>
            <a:xfrm>
              <a:off x="283698" y="5637167"/>
              <a:ext cx="4017108" cy="341019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en-US" altLang="zh-CN" sz="1600" dirty="0">
                  <a:latin typeface="+mn-ea"/>
                </a:rPr>
                <a:t>T113-i/A40i/T507</a:t>
              </a:r>
              <a:endParaRPr lang="en-US" altLang="zh-CN" sz="1600" dirty="0">
                <a:latin typeface="+mn-ea"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4300806" y="5695252"/>
              <a:ext cx="3942159" cy="341019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en-US" sz="1600" dirty="0"/>
                <a:t>RK3562J/</a:t>
              </a:r>
              <a:r>
                <a:rPr sz="1600" dirty="0"/>
                <a:t>RK3568</a:t>
              </a:r>
              <a:r>
                <a:rPr lang="en-US" sz="1600" dirty="0"/>
                <a:t>J</a:t>
              </a:r>
              <a:r>
                <a:rPr sz="1600" dirty="0"/>
                <a:t>/RK3588</a:t>
              </a:r>
              <a:r>
                <a:rPr lang="en-US" sz="1600" dirty="0"/>
                <a:t>J</a:t>
              </a:r>
              <a:endParaRPr sz="1600" dirty="0"/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7796156" y="5691250"/>
              <a:ext cx="4313555" cy="341019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sz="1600" dirty="0"/>
                <a:t>Logos/Logos-2</a:t>
              </a:r>
              <a:r>
                <a:rPr lang="en-US" altLang="zh-CN" sz="1600" dirty="0"/>
                <a:t>/Titan-2</a:t>
              </a:r>
              <a:endParaRPr sz="1600" dirty="0"/>
            </a:p>
          </p:txBody>
        </p:sp>
        <p:grpSp>
          <p:nvGrpSpPr>
            <p:cNvPr id="4" name="组合 3"/>
            <p:cNvGrpSpPr/>
            <p:nvPr/>
          </p:nvGrpSpPr>
          <p:grpSpPr>
            <a:xfrm>
              <a:off x="579531" y="2522540"/>
              <a:ext cx="11032938" cy="2892108"/>
              <a:chOff x="717058" y="2569630"/>
              <a:chExt cx="11032938" cy="2892108"/>
            </a:xfrm>
          </p:grpSpPr>
          <p:sp>
            <p:nvSpPr>
              <p:cNvPr id="34" name="矩形: 圆角 33" descr="e7d195523061f1c09d430b2e086820dbf734666a277b0d4b500BB7A72AB1412ED5183AD7B3816201F88CE1DA88F1BDB3B214B2C038CB098A30603A7C73162896CA56D5F2C85C2877766F9AF7CC3216D7001672CC59609577E25D856B9353E59F45E56BECE69C0AA71C11FE729814BC255F8A1BC037BED7D320FC120CC0FDA2F0E0259AB568CF4F8C"/>
              <p:cNvSpPr/>
              <p:nvPr/>
            </p:nvSpPr>
            <p:spPr>
              <a:xfrm>
                <a:off x="8380492" y="2569630"/>
                <a:ext cx="3369504" cy="2892108"/>
              </a:xfrm>
              <a:prstGeom prst="roundRect">
                <a:avLst>
                  <a:gd name="adj" fmla="val 0"/>
                </a:avLst>
              </a:prstGeom>
              <a:solidFill>
                <a:sysClr val="window" lastClr="FFFFFF"/>
              </a:solidFill>
              <a:ln w="12700" cap="flat" cmpd="sng" algn="ctr">
                <a:solidFill>
                  <a:srgbClr val="DDE4F0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grpSp>
            <p:nvGrpSpPr>
              <p:cNvPr id="20" name="组合 19"/>
              <p:cNvGrpSpPr/>
              <p:nvPr/>
            </p:nvGrpSpPr>
            <p:grpSpPr>
              <a:xfrm>
                <a:off x="717058" y="2569630"/>
                <a:ext cx="10797631" cy="2892108"/>
                <a:chOff x="391604" y="1944676"/>
                <a:chExt cx="10797631" cy="2892108"/>
              </a:xfrm>
            </p:grpSpPr>
            <p:grpSp>
              <p:nvGrpSpPr>
                <p:cNvPr id="21" name="组合 20"/>
                <p:cNvGrpSpPr/>
                <p:nvPr/>
              </p:nvGrpSpPr>
              <p:grpSpPr>
                <a:xfrm>
                  <a:off x="391604" y="1944676"/>
                  <a:ext cx="7231730" cy="2892108"/>
                  <a:chOff x="224335" y="2038111"/>
                  <a:chExt cx="7231730" cy="2892108"/>
                </a:xfrm>
              </p:grpSpPr>
              <p:sp>
                <p:nvSpPr>
                  <p:cNvPr id="30" name="矩形: 圆角 29" descr="e7d195523061f1c09d430b2e086820dbf734666a277b0d4b500BB7A72AB1412ED5183AD7B3816201F88CE1DA88F1BDB3B214B2C038CB098A30603A7C73162896CA56D5F2C85C2877766F9AF7CC3216D7001672CC59609577E25D856B9353E59F45E56BECE69C0AA71C11FE729814BC255F8A1BC037BED7D320FC120CC0FDA2F0E0259AB568CF4F8C"/>
                  <p:cNvSpPr/>
                  <p:nvPr/>
                </p:nvSpPr>
                <p:spPr>
                  <a:xfrm>
                    <a:off x="224335" y="2038111"/>
                    <a:ext cx="3369504" cy="2892108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ysClr val="window" lastClr="FFFFFF"/>
                  </a:solidFill>
                  <a:ln w="12700" cap="flat" cmpd="sng" algn="ctr">
                    <a:solidFill>
                      <a:srgbClr val="DDE4F0"/>
                    </a:solidFill>
                    <a:prstDash val="solid"/>
                    <a:miter lim="800000"/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31" name="矩形: 圆角 30" descr="e7d195523061f1c09d430b2e086820dbf734666a277b0d4b500BB7A72AB1412ED5183AD7B3816201F88CE1DA88F1BDB3B214B2C038CB098A30603A7C73162896CA56D5F2C85C2877766F9AF7CC3216D7001672CC59609577E25D856B9353E59F45E56BECE69C0AA71C11FE729814BC255F8A1BC037BED7D320FC120CC0FDA2F0E0259AB568CF4F8C"/>
                  <p:cNvSpPr/>
                  <p:nvPr/>
                </p:nvSpPr>
                <p:spPr>
                  <a:xfrm>
                    <a:off x="4086561" y="2038111"/>
                    <a:ext cx="3369504" cy="2892108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ysClr val="window" lastClr="FFFFFF"/>
                  </a:solidFill>
                  <a:ln w="12700" cap="flat" cmpd="sng" algn="ctr">
                    <a:solidFill>
                      <a:srgbClr val="DDE4F0"/>
                    </a:solidFill>
                    <a:prstDash val="solid"/>
                    <a:miter lim="800000"/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noAutofit/>
                  </a:bodyPr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cs typeface="+mn-ea"/>
                      <a:sym typeface="+mn-lt"/>
                    </a:endParaRPr>
                  </a:p>
                </p:txBody>
              </p:sp>
            </p:grpSp>
            <p:pic>
              <p:nvPicPr>
                <p:cNvPr id="22" name="图片 21" descr="44ca7fefad4bf391fc69368e97a6171"/>
                <p:cNvPicPr>
                  <a:picLocks noChangeAspect="1"/>
                </p:cNvPicPr>
                <p:nvPr/>
              </p:nvPicPr>
              <p:blipFill>
                <a:blip r:embed="rId1"/>
                <a:stretch>
                  <a:fillRect/>
                </a:stretch>
              </p:blipFill>
              <p:spPr>
                <a:xfrm>
                  <a:off x="632048" y="2163193"/>
                  <a:ext cx="2888615" cy="2136140"/>
                </a:xfrm>
                <a:prstGeom prst="rect">
                  <a:avLst/>
                </a:prstGeom>
              </p:spPr>
            </p:pic>
            <p:pic>
              <p:nvPicPr>
                <p:cNvPr id="23" name="图片 22" descr="fca515ac755efb5873a26b06ba1c3e7"/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4558769" y="2162613"/>
                  <a:ext cx="2855595" cy="2123440"/>
                </a:xfrm>
                <a:prstGeom prst="rect">
                  <a:avLst/>
                </a:prstGeom>
              </p:spPr>
            </p:pic>
            <p:pic>
              <p:nvPicPr>
                <p:cNvPr id="24" name="图片 23" descr="2916a3bed403d1d7b7a1c42e5c3332d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8285119" y="2162613"/>
                  <a:ext cx="2904116" cy="2123440"/>
                </a:xfrm>
                <a:prstGeom prst="rect">
                  <a:avLst/>
                </a:prstGeom>
              </p:spPr>
            </p:pic>
            <p:sp>
              <p:nvSpPr>
                <p:cNvPr id="26" name="文本框 25"/>
                <p:cNvSpPr txBox="1"/>
                <p:nvPr/>
              </p:nvSpPr>
              <p:spPr>
                <a:xfrm>
                  <a:off x="505858" y="4344728"/>
                  <a:ext cx="3185795" cy="2898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lstStyle/>
                <a:p>
                  <a:pPr algn="ctr"/>
                  <a:r>
                    <a:rPr lang="en-US" altLang="zh-CN" sz="1600" b="1" dirty="0" err="1">
                      <a:latin typeface="+mn-ea"/>
                    </a:rPr>
                    <a:t>QQ群号：535860770</a:t>
                  </a:r>
                  <a:endParaRPr lang="en-US" altLang="zh-CN" sz="1600" b="1" dirty="0">
                    <a:latin typeface="+mn-ea"/>
                  </a:endParaRPr>
                </a:p>
              </p:txBody>
            </p:sp>
            <p:sp>
              <p:nvSpPr>
                <p:cNvPr id="27" name="文本框 26"/>
                <p:cNvSpPr txBox="1"/>
                <p:nvPr/>
              </p:nvSpPr>
              <p:spPr>
                <a:xfrm>
                  <a:off x="4094941" y="4354403"/>
                  <a:ext cx="3942159" cy="34101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lstStyle/>
                <a:p>
                  <a:pPr algn="ctr"/>
                  <a:r>
                    <a:rPr sz="1600" b="1" dirty="0" err="1"/>
                    <a:t>QQ群号：567208221</a:t>
                  </a:r>
                  <a:endParaRPr sz="1600" b="1" dirty="0"/>
                </a:p>
              </p:txBody>
            </p:sp>
            <p:sp>
              <p:nvSpPr>
                <p:cNvPr id="28" name="文本框 27"/>
                <p:cNvSpPr txBox="1"/>
                <p:nvPr/>
              </p:nvSpPr>
              <p:spPr>
                <a:xfrm>
                  <a:off x="8435805" y="4393916"/>
                  <a:ext cx="2561476" cy="36037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lstStyle/>
                <a:p>
                  <a:pPr algn="ctr"/>
                  <a:r>
                    <a:rPr lang="en-US" sz="1600" b="1" dirty="0" err="1"/>
                    <a:t>QQ</a:t>
                  </a:r>
                  <a:r>
                    <a:rPr lang="zh-CN" altLang="en-US" sz="1600" b="1" dirty="0"/>
                    <a:t>群号：</a:t>
                  </a:r>
                  <a:r>
                    <a:rPr sz="1600" b="1" dirty="0"/>
                    <a:t>311416997</a:t>
                  </a:r>
                  <a:endParaRPr sz="1600" b="1" dirty="0"/>
                </a:p>
              </p:txBody>
            </p:sp>
          </p:grpSp>
        </p:grpSp>
      </p:grpSp>
      <p:sp>
        <p:nvSpPr>
          <p:cNvPr id="33" name="圆角矩形 2"/>
          <p:cNvSpPr/>
          <p:nvPr/>
        </p:nvSpPr>
        <p:spPr>
          <a:xfrm>
            <a:off x="752676" y="1559701"/>
            <a:ext cx="2821801" cy="759078"/>
          </a:xfrm>
          <a:prstGeom prst="roundRect">
            <a:avLst/>
          </a:prstGeom>
          <a:solidFill>
            <a:srgbClr val="1857A7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/>
              <a:t>全志</a:t>
            </a:r>
            <a:endParaRPr lang="zh-CN" altLang="en-US" sz="2800" b="1" dirty="0"/>
          </a:p>
        </p:txBody>
      </p:sp>
      <p:sp>
        <p:nvSpPr>
          <p:cNvPr id="3" name="圆角矩形 2"/>
          <p:cNvSpPr/>
          <p:nvPr/>
        </p:nvSpPr>
        <p:spPr>
          <a:xfrm>
            <a:off x="4614903" y="1545704"/>
            <a:ext cx="2821801" cy="759078"/>
          </a:xfrm>
          <a:prstGeom prst="roundRect">
            <a:avLst/>
          </a:prstGeom>
          <a:solidFill>
            <a:srgbClr val="1857A7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/>
              <a:t>瑞芯微</a:t>
            </a:r>
            <a:endParaRPr lang="zh-CN" altLang="en-US" sz="2800" b="1" dirty="0"/>
          </a:p>
        </p:txBody>
      </p:sp>
      <p:sp>
        <p:nvSpPr>
          <p:cNvPr id="6" name="圆角矩形 2"/>
          <p:cNvSpPr/>
          <p:nvPr/>
        </p:nvSpPr>
        <p:spPr>
          <a:xfrm>
            <a:off x="8413498" y="1545704"/>
            <a:ext cx="2821801" cy="759078"/>
          </a:xfrm>
          <a:prstGeom prst="roundRect">
            <a:avLst/>
          </a:prstGeom>
          <a:solidFill>
            <a:srgbClr val="1857A7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/>
              <a:t>紫光同创</a:t>
            </a:r>
            <a:endParaRPr lang="zh-CN" altLang="en-US" sz="2800" b="1" dirty="0"/>
          </a:p>
        </p:txBody>
      </p:sp>
      <p:grpSp>
        <p:nvGrpSpPr>
          <p:cNvPr id="16" name="组合 15"/>
          <p:cNvGrpSpPr/>
          <p:nvPr/>
        </p:nvGrpSpPr>
        <p:grpSpPr>
          <a:xfrm>
            <a:off x="1930400" y="3600450"/>
            <a:ext cx="8160385" cy="494030"/>
            <a:chOff x="3040" y="5670"/>
            <a:chExt cx="12851" cy="778"/>
          </a:xfrm>
        </p:grpSpPr>
        <p:sp>
          <p:nvSpPr>
            <p:cNvPr id="7" name="椭圆 6"/>
            <p:cNvSpPr/>
            <p:nvPr/>
          </p:nvSpPr>
          <p:spPr>
            <a:xfrm>
              <a:off x="3040" y="5671"/>
              <a:ext cx="777" cy="77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15114" y="5671"/>
              <a:ext cx="777" cy="77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9184" y="5670"/>
              <a:ext cx="777" cy="77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1896745" y="3575050"/>
            <a:ext cx="8125460" cy="594360"/>
            <a:chOff x="2971" y="5588"/>
            <a:chExt cx="12796" cy="936"/>
          </a:xfrm>
        </p:grpSpPr>
        <p:pic>
          <p:nvPicPr>
            <p:cNvPr id="11" name="图片 10" descr="全志.png-revHEAD.svn000.tmp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71" y="5671"/>
              <a:ext cx="853" cy="853"/>
            </a:xfrm>
            <a:prstGeom prst="rect">
              <a:avLst/>
            </a:prstGeom>
          </p:spPr>
        </p:pic>
        <p:pic>
          <p:nvPicPr>
            <p:cNvPr id="13" name="图片 12" descr="瑞芯微.png-revHEAD.svn000.tmp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082" y="5588"/>
              <a:ext cx="936" cy="936"/>
            </a:xfrm>
            <a:prstGeom prst="rect">
              <a:avLst/>
            </a:prstGeom>
          </p:spPr>
        </p:pic>
        <p:pic>
          <p:nvPicPr>
            <p:cNvPr id="14" name="图片 13"/>
            <p:cNvPicPr/>
            <p:nvPr/>
          </p:nvPicPr>
          <p:blipFill>
            <a:blip r:embed="rId6"/>
            <a:srcRect l="83372" t="71379" r="6967" b="15266"/>
            <a:stretch>
              <a:fillRect/>
            </a:stretch>
          </p:blipFill>
          <p:spPr>
            <a:xfrm>
              <a:off x="15206" y="5816"/>
              <a:ext cx="561" cy="402"/>
            </a:xfrm>
            <a:prstGeom prst="rect">
              <a:avLst/>
            </a:prstGeom>
          </p:spPr>
        </p:pic>
      </p:grpSp>
    </p:spTree>
  </p:cSld>
  <p:clrMapOvr>
    <a:masterClrMapping/>
  </p:clrMapOvr>
  <p:transition spd="med">
    <p:push dir="u"/>
  </p:transition>
</p:sld>
</file>

<file path=ppt/tags/tag1.xml><?xml version="1.0" encoding="utf-8"?>
<p:tagLst xmlns:p="http://schemas.openxmlformats.org/presentationml/2006/main">
  <p:tag name="KSO_WM_DIAGRAM_VIRTUALLY_FRAME" val="{&quot;height&quot;:286.43377952755907,&quot;left&quot;:419.9804724409449,&quot;top&quot;:173.0607874015748,&quot;width&quot;:540}"/>
</p:tagLst>
</file>

<file path=ppt/tags/tag10.xml><?xml version="1.0" encoding="utf-8"?>
<p:tagLst xmlns:p="http://schemas.openxmlformats.org/presentationml/2006/main">
  <p:tag name="KSO_WM_DIAGRAM_VIRTUALLY_FRAME" val="{&quot;height&quot;:286.43377952755907,&quot;left&quot;:419.9804724409449,&quot;top&quot;:173.0607874015748,&quot;width&quot;:540}"/>
</p:tagLst>
</file>

<file path=ppt/tags/tag11.xml><?xml version="1.0" encoding="utf-8"?>
<p:tagLst xmlns:p="http://schemas.openxmlformats.org/presentationml/2006/main">
  <p:tag name="KSO_WM_DIAGRAM_VIRTUALLY_FRAME" val="{&quot;height&quot;:286.43377952755907,&quot;left&quot;:419.9804724409449,&quot;top&quot;:173.0607874015748,&quot;width&quot;:540}"/>
</p:tagLst>
</file>

<file path=ppt/tags/tag12.xml><?xml version="1.0" encoding="utf-8"?>
<p:tagLst xmlns:p="http://schemas.openxmlformats.org/presentationml/2006/main">
  <p:tag name="KSO_WM_DIAGRAM_VIRTUALLY_FRAME" val="{&quot;height&quot;:286.43377952755907,&quot;left&quot;:419.9804724409449,&quot;top&quot;:173.0607874015748,&quot;width&quot;:540}"/>
</p:tagLst>
</file>

<file path=ppt/tags/tag13.xml><?xml version="1.0" encoding="utf-8"?>
<p:tagLst xmlns:p="http://schemas.openxmlformats.org/presentationml/2006/main">
  <p:tag name="KSO_WM_DIAGRAM_VIRTUALLY_FRAME" val="{&quot;height&quot;:286.43377952755907,&quot;left&quot;:419.9804724409449,&quot;top&quot;:173.0607874015748,&quot;width&quot;:540}"/>
</p:tagLst>
</file>

<file path=ppt/tags/tag14.xml><?xml version="1.0" encoding="utf-8"?>
<p:tagLst xmlns:p="http://schemas.openxmlformats.org/presentationml/2006/main">
  <p:tag name="KSO_WM_DIAGRAM_VIRTUALLY_FRAME" val="{&quot;height&quot;:286.43377952755907,&quot;left&quot;:419.9804724409449,&quot;top&quot;:173.0607874015748,&quot;width&quot;:540}"/>
</p:tagLst>
</file>

<file path=ppt/tags/tag15.xml><?xml version="1.0" encoding="utf-8"?>
<p:tagLst xmlns:p="http://schemas.openxmlformats.org/presentationml/2006/main">
  <p:tag name="KSO_WM_DIAGRAM_VIRTUALLY_FRAME" val="{&quot;height&quot;:286.43377952755907,&quot;left&quot;:419.9804724409449,&quot;top&quot;:173.0607874015748,&quot;width&quot;:540}"/>
</p:tagLst>
</file>

<file path=ppt/tags/tag16.xml><?xml version="1.0" encoding="utf-8"?>
<p:tagLst xmlns:p="http://schemas.openxmlformats.org/presentationml/2006/main">
  <p:tag name="KSO_WM_DIAGRAM_VIRTUALLY_FRAME" val="{&quot;height&quot;:286.43377952755907,&quot;left&quot;:419.9804724409449,&quot;top&quot;:173.0607874015748,&quot;width&quot;:540}"/>
</p:tagLst>
</file>

<file path=ppt/tags/tag17.xml><?xml version="1.0" encoding="utf-8"?>
<p:tagLst xmlns:p="http://schemas.openxmlformats.org/presentationml/2006/main">
  <p:tag name="KSO_WM_UNIT_TABLE_BEAUTIFY" val="smartTable{6687abf3-614e-4b27-a493-70163aaae98e}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DIAGRAM_VIRTUALLY_FRAME" val="{&quot;height&quot;:286.43377952755907,&quot;left&quot;:419.9804724409449,&quot;top&quot;:173.0607874015748,&quot;width&quot;:540}"/>
</p:tagLst>
</file>

<file path=ppt/tags/tag20.xml><?xml version="1.0" encoding="utf-8"?>
<p:tagLst xmlns:p="http://schemas.openxmlformats.org/presentationml/2006/main">
  <p:tag name="KSO_WM_DIAGRAM_VIRTUALLY_FRAME" val="{&quot;height&quot;:412.15,&quot;left&quot;:0,&quot;top&quot;:176.9,&quot;width&quot;:951.1}"/>
</p:tagLst>
</file>

<file path=ppt/tags/tag21.xml><?xml version="1.0" encoding="utf-8"?>
<p:tagLst xmlns:p="http://schemas.openxmlformats.org/presentationml/2006/main">
  <p:tag name="KSO_WM_DIAGRAM_VIRTUALLY_FRAME" val="{&quot;height&quot;:412.15,&quot;left&quot;:0,&quot;top&quot;:176.9,&quot;width&quot;:951.1}"/>
</p:tagLst>
</file>

<file path=ppt/tags/tag22.xml><?xml version="1.0" encoding="utf-8"?>
<p:tagLst xmlns:p="http://schemas.openxmlformats.org/presentationml/2006/main">
  <p:tag name="KSO_WM_DIAGRAM_VIRTUALLY_FRAME" val="{&quot;height&quot;:412.15,&quot;left&quot;:0,&quot;top&quot;:176.9,&quot;width&quot;:951.1}"/>
</p:tagLst>
</file>

<file path=ppt/tags/tag23.xml><?xml version="1.0" encoding="utf-8"?>
<p:tagLst xmlns:p="http://schemas.openxmlformats.org/presentationml/2006/main">
  <p:tag name="KSO_WM_DIAGRAM_VIRTUALLY_FRAME" val="{&quot;height&quot;:412.15,&quot;left&quot;:0,&quot;top&quot;:176.9,&quot;width&quot;:951.1}"/>
</p:tagLst>
</file>

<file path=ppt/tags/tag24.xml><?xml version="1.0" encoding="utf-8"?>
<p:tagLst xmlns:p="http://schemas.openxmlformats.org/presentationml/2006/main">
  <p:tag name="KSO_WM_DIAGRAM_VIRTUALLY_FRAME" val="{&quot;height&quot;:412.15,&quot;left&quot;:0,&quot;top&quot;:176.9,&quot;width&quot;:951.1}"/>
</p:tagLst>
</file>

<file path=ppt/tags/tag25.xml><?xml version="1.0" encoding="utf-8"?>
<p:tagLst xmlns:p="http://schemas.openxmlformats.org/presentationml/2006/main">
  <p:tag name="KSO_WM_DIAGRAM_VIRTUALLY_FRAME" val="{&quot;height&quot;:412.15,&quot;left&quot;:0,&quot;top&quot;:176.9,&quot;width&quot;:951.1}"/>
</p:tagLst>
</file>

<file path=ppt/tags/tag26.xml><?xml version="1.0" encoding="utf-8"?>
<p:tagLst xmlns:p="http://schemas.openxmlformats.org/presentationml/2006/main">
  <p:tag name="KSO_WM_DIAGRAM_VIRTUALLY_FRAME" val="{&quot;height&quot;:253.43401574803156,&quot;left&quot;:130.35,&quot;top&quot;:196.35,&quot;width&quot;:683.0596062992126}"/>
</p:tagLst>
</file>

<file path=ppt/tags/tag27.xml><?xml version="1.0" encoding="utf-8"?>
<p:tagLst xmlns:p="http://schemas.openxmlformats.org/presentationml/2006/main">
  <p:tag name="KSO_WM_DIAGRAM_VIRTUALLY_FRAME" val="{&quot;height&quot;:412.15,&quot;left&quot;:0,&quot;top&quot;:176.9,&quot;width&quot;:951.1}"/>
</p:tagLst>
</file>

<file path=ppt/tags/tag28.xml><?xml version="1.0" encoding="utf-8"?>
<p:tagLst xmlns:p="http://schemas.openxmlformats.org/presentationml/2006/main">
  <p:tag name="KSO_WM_DIAGRAM_VIRTUALLY_FRAME" val="{&quot;height&quot;:412.15,&quot;left&quot;:0,&quot;top&quot;:176.9,&quot;width&quot;:951.1}"/>
</p:tagLst>
</file>

<file path=ppt/tags/tag29.xml><?xml version="1.0" encoding="utf-8"?>
<p:tagLst xmlns:p="http://schemas.openxmlformats.org/presentationml/2006/main">
  <p:tag name="KSO_WM_DIAGRAM_VIRTUALLY_FRAME" val="{&quot;height&quot;:412.15,&quot;left&quot;:0,&quot;top&quot;:176.9,&quot;width&quot;:951.1}"/>
</p:tagLst>
</file>

<file path=ppt/tags/tag3.xml><?xml version="1.0" encoding="utf-8"?>
<p:tagLst xmlns:p="http://schemas.openxmlformats.org/presentationml/2006/main">
  <p:tag name="KSO_WM_DIAGRAM_VIRTUALLY_FRAME" val="{&quot;height&quot;:286.43377952755907,&quot;left&quot;:419.9804724409449,&quot;top&quot;:173.0607874015748,&quot;width&quot;:540}"/>
</p:tagLst>
</file>

<file path=ppt/tags/tag30.xml><?xml version="1.0" encoding="utf-8"?>
<p:tagLst xmlns:p="http://schemas.openxmlformats.org/presentationml/2006/main">
  <p:tag name="KSO_WM_DIAGRAM_VIRTUALLY_FRAME" val="{&quot;height&quot;:412.15,&quot;left&quot;:0,&quot;top&quot;:176.9,&quot;width&quot;:951.1}"/>
</p:tagLst>
</file>

<file path=ppt/tags/tag31.xml><?xml version="1.0" encoding="utf-8"?>
<p:tagLst xmlns:p="http://schemas.openxmlformats.org/presentationml/2006/main">
  <p:tag name="KSO_WM_DIAGRAM_VIRTUALLY_FRAME" val="{&quot;height&quot;:412.15,&quot;left&quot;:0,&quot;top&quot;:176.9,&quot;width&quot;:951.1}"/>
</p:tagLst>
</file>

<file path=ppt/tags/tag32.xml><?xml version="1.0" encoding="utf-8"?>
<p:tagLst xmlns:p="http://schemas.openxmlformats.org/presentationml/2006/main">
  <p:tag name="KSO_WM_DIAGRAM_VIRTUALLY_FRAME" val="{&quot;height&quot;:253.43401574803156,&quot;left&quot;:130.35,&quot;top&quot;:196.35,&quot;width&quot;:683.0596062992126}"/>
</p:tagLst>
</file>

<file path=ppt/tags/tag33.xml><?xml version="1.0" encoding="utf-8"?>
<p:tagLst xmlns:p="http://schemas.openxmlformats.org/presentationml/2006/main">
  <p:tag name="KSO_WM_DIAGRAM_VIRTUALLY_FRAME" val="{&quot;height&quot;:412.15,&quot;left&quot;:0,&quot;top&quot;:176.9,&quot;width&quot;:951.1}"/>
</p:tagLst>
</file>

<file path=ppt/tags/tag34.xml><?xml version="1.0" encoding="utf-8"?>
<p:tagLst xmlns:p="http://schemas.openxmlformats.org/presentationml/2006/main">
  <p:tag name="KSO_WM_DIAGRAM_VIRTUALLY_FRAME" val="{&quot;height&quot;:412.15,&quot;left&quot;:0,&quot;top&quot;:176.9,&quot;width&quot;:951.1}"/>
</p:tagLst>
</file>

<file path=ppt/tags/tag35.xml><?xml version="1.0" encoding="utf-8"?>
<p:tagLst xmlns:p="http://schemas.openxmlformats.org/presentationml/2006/main">
  <p:tag name="KSO_WM_DIAGRAM_VIRTUALLY_FRAME" val="{&quot;height&quot;:412.15,&quot;left&quot;:0,&quot;top&quot;:176.9,&quot;width&quot;:951.1}"/>
</p:tagLst>
</file>

<file path=ppt/tags/tag36.xml><?xml version="1.0" encoding="utf-8"?>
<p:tagLst xmlns:p="http://schemas.openxmlformats.org/presentationml/2006/main">
  <p:tag name="KSO_WM_DIAGRAM_VIRTUALLY_FRAME" val="{&quot;height&quot;:412.15,&quot;left&quot;:0,&quot;top&quot;:176.9,&quot;width&quot;:951.1}"/>
</p:tagLst>
</file>

<file path=ppt/tags/tag37.xml><?xml version="1.0" encoding="utf-8"?>
<p:tagLst xmlns:p="http://schemas.openxmlformats.org/presentationml/2006/main">
  <p:tag name="KSO_WM_DIAGRAM_VIRTUALLY_FRAME" val="{&quot;height&quot;:412.15,&quot;left&quot;:0,&quot;top&quot;:176.9,&quot;width&quot;:951.1}"/>
</p:tagLst>
</file>

<file path=ppt/tags/tag38.xml><?xml version="1.0" encoding="utf-8"?>
<p:tagLst xmlns:p="http://schemas.openxmlformats.org/presentationml/2006/main">
  <p:tag name="KSO_WM_DIAGRAM_VIRTUALLY_FRAME" val="{&quot;height&quot;:412.15,&quot;left&quot;:0,&quot;top&quot;:176.9,&quot;width&quot;:951.1}"/>
</p:tagLst>
</file>

<file path=ppt/tags/tag39.xml><?xml version="1.0" encoding="utf-8"?>
<p:tagLst xmlns:p="http://schemas.openxmlformats.org/presentationml/2006/main">
  <p:tag name="KSO_WM_DIAGRAM_VIRTUALLY_FRAME" val="{&quot;height&quot;:412.15,&quot;left&quot;:0,&quot;top&quot;:176.9,&quot;width&quot;:951.1}"/>
</p:tagLst>
</file>

<file path=ppt/tags/tag4.xml><?xml version="1.0" encoding="utf-8"?>
<p:tagLst xmlns:p="http://schemas.openxmlformats.org/presentationml/2006/main">
  <p:tag name="KSO_WM_DIAGRAM_VIRTUALLY_FRAME" val="{&quot;height&quot;:286.43377952755907,&quot;left&quot;:419.9804724409449,&quot;top&quot;:173.0607874015748,&quot;width&quot;:540}"/>
</p:tagLst>
</file>

<file path=ppt/tags/tag40.xml><?xml version="1.0" encoding="utf-8"?>
<p:tagLst xmlns:p="http://schemas.openxmlformats.org/presentationml/2006/main">
  <p:tag name="KSO_WM_DIAGRAM_VIRTUALLY_FRAME" val="{&quot;height&quot;:412.15,&quot;left&quot;:0,&quot;top&quot;:176.9,&quot;width&quot;:951.1}"/>
</p:tagLst>
</file>

<file path=ppt/tags/tag41.xml><?xml version="1.0" encoding="utf-8"?>
<p:tagLst xmlns:p="http://schemas.openxmlformats.org/presentationml/2006/main">
  <p:tag name="KSO_WM_DIAGRAM_VIRTUALLY_FRAME" val="{&quot;height&quot;:412.15,&quot;left&quot;:0,&quot;top&quot;:176.9,&quot;width&quot;:951.1}"/>
</p:tagLst>
</file>

<file path=ppt/tags/tag42.xml><?xml version="1.0" encoding="utf-8"?>
<p:tagLst xmlns:p="http://schemas.openxmlformats.org/presentationml/2006/main">
  <p:tag name="KSO_WM_DIAGRAM_VIRTUALLY_FRAME" val="{&quot;height&quot;:412.15,&quot;left&quot;:0,&quot;top&quot;:176.9,&quot;width&quot;:951.1}"/>
</p:tagLst>
</file>

<file path=ppt/tags/tag43.xml><?xml version="1.0" encoding="utf-8"?>
<p:tagLst xmlns:p="http://schemas.openxmlformats.org/presentationml/2006/main">
  <p:tag name="KSO_WM_DIAGRAM_VIRTUALLY_FRAME" val="{&quot;height&quot;:412.15,&quot;left&quot;:0,&quot;top&quot;:176.9,&quot;width&quot;:951.1}"/>
</p:tagLst>
</file>

<file path=ppt/tags/tag44.xml><?xml version="1.0" encoding="utf-8"?>
<p:tagLst xmlns:p="http://schemas.openxmlformats.org/presentationml/2006/main">
  <p:tag name="KSO_WM_DIAGRAM_VIRTUALLY_FRAME" val="{&quot;height&quot;:412.15,&quot;left&quot;:0,&quot;top&quot;:176.9,&quot;width&quot;:951.1}"/>
</p:tagLst>
</file>

<file path=ppt/tags/tag45.xml><?xml version="1.0" encoding="utf-8"?>
<p:tagLst xmlns:p="http://schemas.openxmlformats.org/presentationml/2006/main">
  <p:tag name="KSO_WM_DIAGRAM_VIRTUALLY_FRAME" val="{&quot;height&quot;:412.15,&quot;left&quot;:0,&quot;top&quot;:176.9,&quot;width&quot;:951.1}"/>
</p:tagLst>
</file>

<file path=ppt/tags/tag46.xml><?xml version="1.0" encoding="utf-8"?>
<p:tagLst xmlns:p="http://schemas.openxmlformats.org/presentationml/2006/main">
  <p:tag name="KSO_WM_DIAGRAM_VIRTUALLY_FRAME" val="{&quot;height&quot;:412.15,&quot;left&quot;:0,&quot;top&quot;:176.9,&quot;width&quot;:951.1}"/>
</p:tagLst>
</file>

<file path=ppt/tags/tag47.xml><?xml version="1.0" encoding="utf-8"?>
<p:tagLst xmlns:p="http://schemas.openxmlformats.org/presentationml/2006/main">
  <p:tag name="KSO_WM_BEAUTIFY_FLAG" val=""/>
</p:tagLst>
</file>

<file path=ppt/tags/tag48.xml><?xml version="1.0" encoding="utf-8"?>
<p:tagLst xmlns:p="http://schemas.openxmlformats.org/presentationml/2006/main">
  <p:tag name="KSO_WM_BEAUTIFY_FLAG" val=""/>
</p:tagLst>
</file>

<file path=ppt/tags/tag49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DIAGRAM_VIRTUALLY_FRAME" val="{&quot;height&quot;:286.43377952755907,&quot;left&quot;:419.9804724409449,&quot;top&quot;:173.0607874015748,&quot;width&quot;:540}"/>
</p:tagLst>
</file>

<file path=ppt/tags/tag50.xml><?xml version="1.0" encoding="utf-8"?>
<p:tagLst xmlns:p="http://schemas.openxmlformats.org/presentationml/2006/main">
  <p:tag name="KSO_WM_BEAUTIFY_FLAG" val=""/>
</p:tagLst>
</file>

<file path=ppt/tags/tag51.xml><?xml version="1.0" encoding="utf-8"?>
<p:tagLst xmlns:p="http://schemas.openxmlformats.org/presentationml/2006/main">
  <p:tag name="KSO_WM_BEAUTIFY_FLAG" val=""/>
</p:tagLst>
</file>

<file path=ppt/tags/tag52.xml><?xml version="1.0" encoding="utf-8"?>
<p:tagLst xmlns:p="http://schemas.openxmlformats.org/presentationml/2006/main">
  <p:tag name="KSO_WM_BEAUTIFY_FLAG" val=""/>
</p:tagLst>
</file>

<file path=ppt/tags/tag53.xml><?xml version="1.0" encoding="utf-8"?>
<p:tagLst xmlns:p="http://schemas.openxmlformats.org/presentationml/2006/main">
  <p:tag name="COMMONDATA" val="eyJoZGlkIjoiZjZiMTI0ODkzYzYyNDVlYmEzNTUwYzExNTVmOWE0NzYifQ=="/>
  <p:tag name="commondata" val="eyJoZGlkIjoiNjkyODEwMmEzZTQxNjQzOTM3OTYzNzc0ZGQwMWQ4N2IifQ=="/>
</p:tagLst>
</file>

<file path=ppt/tags/tag6.xml><?xml version="1.0" encoding="utf-8"?>
<p:tagLst xmlns:p="http://schemas.openxmlformats.org/presentationml/2006/main">
  <p:tag name="KSO_WM_DIAGRAM_VIRTUALLY_FRAME" val="{&quot;height&quot;:286.43377952755907,&quot;left&quot;:419.9804724409449,&quot;top&quot;:173.0607874015748,&quot;width&quot;:540}"/>
</p:tagLst>
</file>

<file path=ppt/tags/tag7.xml><?xml version="1.0" encoding="utf-8"?>
<p:tagLst xmlns:p="http://schemas.openxmlformats.org/presentationml/2006/main">
  <p:tag name="KSO_WM_DIAGRAM_VIRTUALLY_FRAME" val="{&quot;height&quot;:286.43377952755907,&quot;left&quot;:419.9804724409449,&quot;top&quot;:173.0607874015748,&quot;width&quot;:540}"/>
</p:tagLst>
</file>

<file path=ppt/tags/tag8.xml><?xml version="1.0" encoding="utf-8"?>
<p:tagLst xmlns:p="http://schemas.openxmlformats.org/presentationml/2006/main">
  <p:tag name="KSO_WM_DIAGRAM_VIRTUALLY_FRAME" val="{&quot;height&quot;:286.43377952755907,&quot;left&quot;:419.9804724409449,&quot;top&quot;:173.0607874015748,&quot;width&quot;:540}"/>
</p:tagLst>
</file>

<file path=ppt/tags/tag9.xml><?xml version="1.0" encoding="utf-8"?>
<p:tagLst xmlns:p="http://schemas.openxmlformats.org/presentationml/2006/main">
  <p:tag name="KSO_WM_DIAGRAM_VIRTUALLY_FRAME" val="{&quot;height&quot;:286.43377952755907,&quot;left&quot;:419.9804724409449,&quot;top&quot;:173.0607874015748,&quot;width&quot;:540}"/>
</p:tagLst>
</file>

<file path=ppt/theme/theme1.xml><?xml version="1.0" encoding="utf-8"?>
<a:theme xmlns:a="http://schemas.openxmlformats.org/drawingml/2006/main" name="作者：Qzuse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p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6_默认设计模板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1738</Words>
  <Application>WPS 演示</Application>
  <PresentationFormat>宽屏</PresentationFormat>
  <Paragraphs>317</Paragraphs>
  <Slides>21</Slides>
  <Notes>14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21</vt:i4>
      </vt:variant>
    </vt:vector>
  </HeadingPairs>
  <TitlesOfParts>
    <vt:vector size="32" baseType="lpstr">
      <vt:lpstr>Arial</vt:lpstr>
      <vt:lpstr>宋体</vt:lpstr>
      <vt:lpstr>Wingdings</vt:lpstr>
      <vt:lpstr>微软雅黑</vt:lpstr>
      <vt:lpstr>Tahoma</vt:lpstr>
      <vt:lpstr>Arial Unicode MS</vt:lpstr>
      <vt:lpstr>等线</vt:lpstr>
      <vt:lpstr>Calibri Light</vt:lpstr>
      <vt:lpstr>Calibri</vt:lpstr>
      <vt:lpstr>作者：Qzuser</vt:lpstr>
      <vt:lpstr>6_默认设计模板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Tam Bruce</dc:creator>
  <cp:lastModifiedBy>Teddy-丁度树</cp:lastModifiedBy>
  <cp:revision>307</cp:revision>
  <dcterms:created xsi:type="dcterms:W3CDTF">2023-09-15T08:30:00Z</dcterms:created>
  <dcterms:modified xsi:type="dcterms:W3CDTF">2024-11-15T01:57:09Z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D8EE976D86094614B5D4B6CA45E8588E_12</vt:lpwstr>
  </property>
  <property fmtid="{D5CDD505-2E9C-101B-9397-08002B2CF9AE}" pid="3" name="KSOProductBuildVer">
    <vt:lpwstr>2052-12.1.0.18608</vt:lpwstr>
  </property>
</Properties>
</file>